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diagrams/quickStyle1.xml" ContentType="application/vnd.openxmlformats-officedocument.drawingml.diagramStyl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diagrams/data3.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diagrams/quickStyle3.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60" r:id="rId1"/>
  </p:sldMasterIdLst>
  <p:sldIdLst>
    <p:sldId id="256" r:id="rId2"/>
    <p:sldId id="257" r:id="rId3"/>
    <p:sldId id="258" r:id="rId4"/>
    <p:sldId id="276" r:id="rId5"/>
    <p:sldId id="259" r:id="rId6"/>
    <p:sldId id="277" r:id="rId7"/>
    <p:sldId id="260" r:id="rId8"/>
    <p:sldId id="261" r:id="rId9"/>
    <p:sldId id="263" r:id="rId10"/>
    <p:sldId id="264" r:id="rId11"/>
    <p:sldId id="265" r:id="rId12"/>
    <p:sldId id="275" r:id="rId13"/>
    <p:sldId id="266" r:id="rId14"/>
    <p:sldId id="267" r:id="rId15"/>
    <p:sldId id="268" r:id="rId16"/>
    <p:sldId id="269" r:id="rId17"/>
    <p:sldId id="270" r:id="rId18"/>
    <p:sldId id="271" r:id="rId19"/>
    <p:sldId id="272" r:id="rId20"/>
    <p:sldId id="278" r:id="rId21"/>
    <p:sldId id="279" r:id="rId22"/>
    <p:sldId id="273" r:id="rId23"/>
    <p:sldId id="274" r:id="rId24"/>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Verdana" pitchFamily="34" charset="0"/>
        <a:ea typeface="+mn-ea"/>
        <a:cs typeface="Arial" charset="0"/>
      </a:defRPr>
    </a:lvl1pPr>
    <a:lvl2pPr marL="457200" algn="l" rtl="0" fontAlgn="base">
      <a:spcBef>
        <a:spcPct val="0"/>
      </a:spcBef>
      <a:spcAft>
        <a:spcPct val="0"/>
      </a:spcAft>
      <a:defRPr kern="1200">
        <a:solidFill>
          <a:schemeClr val="tx1"/>
        </a:solidFill>
        <a:latin typeface="Verdana" pitchFamily="34" charset="0"/>
        <a:ea typeface="+mn-ea"/>
        <a:cs typeface="Arial" charset="0"/>
      </a:defRPr>
    </a:lvl2pPr>
    <a:lvl3pPr marL="914400" algn="l" rtl="0" fontAlgn="base">
      <a:spcBef>
        <a:spcPct val="0"/>
      </a:spcBef>
      <a:spcAft>
        <a:spcPct val="0"/>
      </a:spcAft>
      <a:defRPr kern="1200">
        <a:solidFill>
          <a:schemeClr val="tx1"/>
        </a:solidFill>
        <a:latin typeface="Verdana" pitchFamily="34" charset="0"/>
        <a:ea typeface="+mn-ea"/>
        <a:cs typeface="Arial" charset="0"/>
      </a:defRPr>
    </a:lvl3pPr>
    <a:lvl4pPr marL="1371600" algn="l" rtl="0" fontAlgn="base">
      <a:spcBef>
        <a:spcPct val="0"/>
      </a:spcBef>
      <a:spcAft>
        <a:spcPct val="0"/>
      </a:spcAft>
      <a:defRPr kern="1200">
        <a:solidFill>
          <a:schemeClr val="tx1"/>
        </a:solidFill>
        <a:latin typeface="Verdana" pitchFamily="34" charset="0"/>
        <a:ea typeface="+mn-ea"/>
        <a:cs typeface="Arial" charset="0"/>
      </a:defRPr>
    </a:lvl4pPr>
    <a:lvl5pPr marL="1828800" algn="l" rtl="0" fontAlgn="base">
      <a:spcBef>
        <a:spcPct val="0"/>
      </a:spcBef>
      <a:spcAft>
        <a:spcPct val="0"/>
      </a:spcAft>
      <a:defRPr kern="1200">
        <a:solidFill>
          <a:schemeClr val="tx1"/>
        </a:solidFill>
        <a:latin typeface="Verdana" pitchFamily="34" charset="0"/>
        <a:ea typeface="+mn-ea"/>
        <a:cs typeface="Arial" charset="0"/>
      </a:defRPr>
    </a:lvl5pPr>
    <a:lvl6pPr marL="2286000" algn="l" defTabSz="914400" rtl="0" eaLnBrk="1" latinLnBrk="0" hangingPunct="1">
      <a:defRPr kern="1200">
        <a:solidFill>
          <a:schemeClr val="tx1"/>
        </a:solidFill>
        <a:latin typeface="Verdana" pitchFamily="34" charset="0"/>
        <a:ea typeface="+mn-ea"/>
        <a:cs typeface="Arial" charset="0"/>
      </a:defRPr>
    </a:lvl6pPr>
    <a:lvl7pPr marL="2743200" algn="l" defTabSz="914400" rtl="0" eaLnBrk="1" latinLnBrk="0" hangingPunct="1">
      <a:defRPr kern="1200">
        <a:solidFill>
          <a:schemeClr val="tx1"/>
        </a:solidFill>
        <a:latin typeface="Verdana" pitchFamily="34" charset="0"/>
        <a:ea typeface="+mn-ea"/>
        <a:cs typeface="Arial" charset="0"/>
      </a:defRPr>
    </a:lvl7pPr>
    <a:lvl8pPr marL="3200400" algn="l" defTabSz="914400" rtl="0" eaLnBrk="1" latinLnBrk="0" hangingPunct="1">
      <a:defRPr kern="1200">
        <a:solidFill>
          <a:schemeClr val="tx1"/>
        </a:solidFill>
        <a:latin typeface="Verdana" pitchFamily="34" charset="0"/>
        <a:ea typeface="+mn-ea"/>
        <a:cs typeface="Arial" charset="0"/>
      </a:defRPr>
    </a:lvl8pPr>
    <a:lvl9pPr marL="3657600" algn="l" defTabSz="914400" rtl="0" eaLnBrk="1" latinLnBrk="0" hangingPunct="1">
      <a:defRPr kern="1200">
        <a:solidFill>
          <a:schemeClr val="tx1"/>
        </a:solidFill>
        <a:latin typeface="Verdan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737" autoAdjust="0"/>
  </p:normalViewPr>
  <p:slideViewPr>
    <p:cSldViewPr>
      <p:cViewPr>
        <p:scale>
          <a:sx n="70" d="100"/>
          <a:sy n="70" d="100"/>
        </p:scale>
        <p:origin x="-1170"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54726A7-E536-4304-8EF3-E7C0F67CE519}"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uk-UA"/>
        </a:p>
      </dgm:t>
    </dgm:pt>
    <dgm:pt modelId="{2FAC87E2-7EBD-4EA7-8DA5-DCCFD32251AC}">
      <dgm:prSet phldrT="[Текст]"/>
      <dgm:spPr/>
      <dgm:t>
        <a:bodyPr/>
        <a:lstStyle/>
        <a:p>
          <a:r>
            <a:rPr lang="uk-UA" dirty="0" smtClean="0"/>
            <a:t>Місцеві організації</a:t>
          </a:r>
          <a:endParaRPr lang="uk-UA" dirty="0"/>
        </a:p>
      </dgm:t>
    </dgm:pt>
    <dgm:pt modelId="{8B0360CE-8D01-4302-A32E-C5DE89609CA3}" type="parTrans" cxnId="{7FFD7AEF-5A0E-4CCD-B1D4-0C951A714A4F}">
      <dgm:prSet/>
      <dgm:spPr/>
      <dgm:t>
        <a:bodyPr/>
        <a:lstStyle/>
        <a:p>
          <a:endParaRPr lang="uk-UA"/>
        </a:p>
      </dgm:t>
    </dgm:pt>
    <dgm:pt modelId="{D287CBC1-406D-4CC2-B2FD-A99A81FB99DB}" type="sibTrans" cxnId="{7FFD7AEF-5A0E-4CCD-B1D4-0C951A714A4F}">
      <dgm:prSet/>
      <dgm:spPr/>
      <dgm:t>
        <a:bodyPr/>
        <a:lstStyle/>
        <a:p>
          <a:endParaRPr lang="uk-UA"/>
        </a:p>
      </dgm:t>
    </dgm:pt>
    <dgm:pt modelId="{60CCA08E-2CEF-4C8C-BD9A-E32201B90721}">
      <dgm:prSet phldrT="[Текст]"/>
      <dgm:spPr/>
      <dgm:t>
        <a:bodyPr/>
        <a:lstStyle/>
        <a:p>
          <a:r>
            <a:rPr lang="uk-UA" dirty="0" smtClean="0"/>
            <a:t>Територіальні</a:t>
          </a:r>
          <a:endParaRPr lang="uk-UA" dirty="0"/>
        </a:p>
      </dgm:t>
    </dgm:pt>
    <dgm:pt modelId="{34CD9618-9C97-4423-8DF7-4FC4FC37DA95}" type="parTrans" cxnId="{4BFD4C04-A91D-466F-8829-B49DFC24BADA}">
      <dgm:prSet/>
      <dgm:spPr/>
      <dgm:t>
        <a:bodyPr/>
        <a:lstStyle/>
        <a:p>
          <a:endParaRPr lang="uk-UA"/>
        </a:p>
      </dgm:t>
    </dgm:pt>
    <dgm:pt modelId="{7B51B341-6979-4CD2-8746-30D785D1E8E5}" type="sibTrans" cxnId="{4BFD4C04-A91D-466F-8829-B49DFC24BADA}">
      <dgm:prSet/>
      <dgm:spPr/>
      <dgm:t>
        <a:bodyPr/>
        <a:lstStyle/>
        <a:p>
          <a:endParaRPr lang="uk-UA"/>
        </a:p>
      </dgm:t>
    </dgm:pt>
    <dgm:pt modelId="{3B9DFD6E-300B-45A2-A059-DA3C59CF2162}">
      <dgm:prSet phldrT="[Текст]"/>
      <dgm:spPr/>
      <dgm:t>
        <a:bodyPr/>
        <a:lstStyle/>
        <a:p>
          <a:r>
            <a:rPr lang="uk-UA" dirty="0" smtClean="0"/>
            <a:t>Галузеві</a:t>
          </a:r>
          <a:endParaRPr lang="uk-UA" dirty="0"/>
        </a:p>
      </dgm:t>
    </dgm:pt>
    <dgm:pt modelId="{A29411C4-9ADC-47D2-894E-39B43334DE9C}" type="parTrans" cxnId="{DD91411D-1E61-471D-8EAA-157F8DD79076}">
      <dgm:prSet/>
      <dgm:spPr/>
      <dgm:t>
        <a:bodyPr/>
        <a:lstStyle/>
        <a:p>
          <a:endParaRPr lang="uk-UA"/>
        </a:p>
      </dgm:t>
    </dgm:pt>
    <dgm:pt modelId="{6312B668-D1DE-4712-BA7F-FAD1C2D8FC91}" type="sibTrans" cxnId="{DD91411D-1E61-471D-8EAA-157F8DD79076}">
      <dgm:prSet/>
      <dgm:spPr/>
      <dgm:t>
        <a:bodyPr/>
        <a:lstStyle/>
        <a:p>
          <a:endParaRPr lang="uk-UA"/>
        </a:p>
      </dgm:t>
    </dgm:pt>
    <dgm:pt modelId="{5273AC48-4493-4CFC-BC23-2DFE3CDC1829}">
      <dgm:prSet phldrT="[Текст]"/>
      <dgm:spPr/>
      <dgm:t>
        <a:bodyPr/>
        <a:lstStyle/>
        <a:p>
          <a:r>
            <a:rPr lang="uk-UA" dirty="0" smtClean="0"/>
            <a:t>Обласні організації</a:t>
          </a:r>
          <a:endParaRPr lang="uk-UA" dirty="0"/>
        </a:p>
      </dgm:t>
    </dgm:pt>
    <dgm:pt modelId="{25033A83-73F3-49C9-8DCF-7989C8148758}" type="parTrans" cxnId="{6D4E54DA-A2AA-4A3B-9701-B0A9ED119E9A}">
      <dgm:prSet/>
      <dgm:spPr/>
      <dgm:t>
        <a:bodyPr/>
        <a:lstStyle/>
        <a:p>
          <a:endParaRPr lang="uk-UA"/>
        </a:p>
      </dgm:t>
    </dgm:pt>
    <dgm:pt modelId="{4CDB2F05-2494-4D71-8CD8-D4E5CDCD0756}" type="sibTrans" cxnId="{6D4E54DA-A2AA-4A3B-9701-B0A9ED119E9A}">
      <dgm:prSet/>
      <dgm:spPr/>
      <dgm:t>
        <a:bodyPr/>
        <a:lstStyle/>
        <a:p>
          <a:endParaRPr lang="uk-UA"/>
        </a:p>
      </dgm:t>
    </dgm:pt>
    <dgm:pt modelId="{7522E7C3-A254-4E10-9FFA-490616509629}">
      <dgm:prSet phldrT="[Текст]"/>
      <dgm:spPr/>
      <dgm:t>
        <a:bodyPr/>
        <a:lstStyle/>
        <a:p>
          <a:r>
            <a:rPr lang="uk-UA" dirty="0" smtClean="0"/>
            <a:t>Територіальні</a:t>
          </a:r>
          <a:endParaRPr lang="uk-UA" dirty="0"/>
        </a:p>
      </dgm:t>
    </dgm:pt>
    <dgm:pt modelId="{A0B461CA-62C8-4E72-9CD5-F7EB7E9C9990}" type="parTrans" cxnId="{4E25D053-FA3F-4CF0-A970-2AF0B6EFF28D}">
      <dgm:prSet/>
      <dgm:spPr/>
      <dgm:t>
        <a:bodyPr/>
        <a:lstStyle/>
        <a:p>
          <a:endParaRPr lang="uk-UA"/>
        </a:p>
      </dgm:t>
    </dgm:pt>
    <dgm:pt modelId="{9D5DBEF9-18CB-4739-B93D-E22B7008281F}" type="sibTrans" cxnId="{4E25D053-FA3F-4CF0-A970-2AF0B6EFF28D}">
      <dgm:prSet/>
      <dgm:spPr/>
      <dgm:t>
        <a:bodyPr/>
        <a:lstStyle/>
        <a:p>
          <a:endParaRPr lang="uk-UA"/>
        </a:p>
      </dgm:t>
    </dgm:pt>
    <dgm:pt modelId="{3EC2BAAC-7465-4562-9501-C2157807F38C}">
      <dgm:prSet phldrT="[Текст]"/>
      <dgm:spPr/>
      <dgm:t>
        <a:bodyPr/>
        <a:lstStyle/>
        <a:p>
          <a:r>
            <a:rPr lang="uk-UA" dirty="0" smtClean="0"/>
            <a:t>Галузеві</a:t>
          </a:r>
          <a:endParaRPr lang="uk-UA" dirty="0"/>
        </a:p>
      </dgm:t>
    </dgm:pt>
    <dgm:pt modelId="{51AC1CF5-8151-4289-B7B2-2E403BE020B9}" type="parTrans" cxnId="{274C96E3-8B03-4F94-8A07-FAD941B1ED4E}">
      <dgm:prSet/>
      <dgm:spPr/>
      <dgm:t>
        <a:bodyPr/>
        <a:lstStyle/>
        <a:p>
          <a:endParaRPr lang="uk-UA"/>
        </a:p>
      </dgm:t>
    </dgm:pt>
    <dgm:pt modelId="{6A937B25-D14E-4CE6-91DD-F7E297C0BBDE}" type="sibTrans" cxnId="{274C96E3-8B03-4F94-8A07-FAD941B1ED4E}">
      <dgm:prSet/>
      <dgm:spPr/>
      <dgm:t>
        <a:bodyPr/>
        <a:lstStyle/>
        <a:p>
          <a:endParaRPr lang="uk-UA"/>
        </a:p>
      </dgm:t>
    </dgm:pt>
    <dgm:pt modelId="{8A4F82AE-FB27-4943-B4C1-5320A22DA45C}" type="pres">
      <dgm:prSet presAssocID="{954726A7-E536-4304-8EF3-E7C0F67CE519}" presName="Name0" presStyleCnt="0">
        <dgm:presLayoutVars>
          <dgm:dir/>
          <dgm:animLvl val="lvl"/>
          <dgm:resizeHandles val="exact"/>
        </dgm:presLayoutVars>
      </dgm:prSet>
      <dgm:spPr/>
      <dgm:t>
        <a:bodyPr/>
        <a:lstStyle/>
        <a:p>
          <a:endParaRPr lang="uk-UA"/>
        </a:p>
      </dgm:t>
    </dgm:pt>
    <dgm:pt modelId="{2584A1FF-983E-4739-B83D-1AF5E327A77A}" type="pres">
      <dgm:prSet presAssocID="{2FAC87E2-7EBD-4EA7-8DA5-DCCFD32251AC}" presName="composite" presStyleCnt="0"/>
      <dgm:spPr/>
    </dgm:pt>
    <dgm:pt modelId="{706866D6-ECED-4778-AD58-C9CCBF76C5A0}" type="pres">
      <dgm:prSet presAssocID="{2FAC87E2-7EBD-4EA7-8DA5-DCCFD32251AC}" presName="parTx" presStyleLbl="alignNode1" presStyleIdx="0" presStyleCnt="2">
        <dgm:presLayoutVars>
          <dgm:chMax val="0"/>
          <dgm:chPref val="0"/>
          <dgm:bulletEnabled val="1"/>
        </dgm:presLayoutVars>
      </dgm:prSet>
      <dgm:spPr/>
      <dgm:t>
        <a:bodyPr/>
        <a:lstStyle/>
        <a:p>
          <a:endParaRPr lang="uk-UA"/>
        </a:p>
      </dgm:t>
    </dgm:pt>
    <dgm:pt modelId="{6F674408-AF14-4BE2-86DA-1074CDE00E6E}" type="pres">
      <dgm:prSet presAssocID="{2FAC87E2-7EBD-4EA7-8DA5-DCCFD32251AC}" presName="desTx" presStyleLbl="alignAccFollowNode1" presStyleIdx="0" presStyleCnt="2">
        <dgm:presLayoutVars>
          <dgm:bulletEnabled val="1"/>
        </dgm:presLayoutVars>
      </dgm:prSet>
      <dgm:spPr/>
      <dgm:t>
        <a:bodyPr/>
        <a:lstStyle/>
        <a:p>
          <a:endParaRPr lang="uk-UA"/>
        </a:p>
      </dgm:t>
    </dgm:pt>
    <dgm:pt modelId="{7B74C58A-9D3B-49A7-B522-C7B3BC35E44D}" type="pres">
      <dgm:prSet presAssocID="{D287CBC1-406D-4CC2-B2FD-A99A81FB99DB}" presName="space" presStyleCnt="0"/>
      <dgm:spPr/>
    </dgm:pt>
    <dgm:pt modelId="{C0FBF1EB-D051-464F-8C63-54664B8110EF}" type="pres">
      <dgm:prSet presAssocID="{5273AC48-4493-4CFC-BC23-2DFE3CDC1829}" presName="composite" presStyleCnt="0"/>
      <dgm:spPr/>
    </dgm:pt>
    <dgm:pt modelId="{81883515-0766-49D3-BC12-1543EE7C3245}" type="pres">
      <dgm:prSet presAssocID="{5273AC48-4493-4CFC-BC23-2DFE3CDC1829}" presName="parTx" presStyleLbl="alignNode1" presStyleIdx="1" presStyleCnt="2">
        <dgm:presLayoutVars>
          <dgm:chMax val="0"/>
          <dgm:chPref val="0"/>
          <dgm:bulletEnabled val="1"/>
        </dgm:presLayoutVars>
      </dgm:prSet>
      <dgm:spPr/>
      <dgm:t>
        <a:bodyPr/>
        <a:lstStyle/>
        <a:p>
          <a:endParaRPr lang="uk-UA"/>
        </a:p>
      </dgm:t>
    </dgm:pt>
    <dgm:pt modelId="{87FE24C3-4F47-4D16-9CAA-ED5BB91055A1}" type="pres">
      <dgm:prSet presAssocID="{5273AC48-4493-4CFC-BC23-2DFE3CDC1829}" presName="desTx" presStyleLbl="alignAccFollowNode1" presStyleIdx="1" presStyleCnt="2">
        <dgm:presLayoutVars>
          <dgm:bulletEnabled val="1"/>
        </dgm:presLayoutVars>
      </dgm:prSet>
      <dgm:spPr/>
      <dgm:t>
        <a:bodyPr/>
        <a:lstStyle/>
        <a:p>
          <a:endParaRPr lang="uk-UA"/>
        </a:p>
      </dgm:t>
    </dgm:pt>
  </dgm:ptLst>
  <dgm:cxnLst>
    <dgm:cxn modelId="{4BFD4C04-A91D-466F-8829-B49DFC24BADA}" srcId="{2FAC87E2-7EBD-4EA7-8DA5-DCCFD32251AC}" destId="{60CCA08E-2CEF-4C8C-BD9A-E32201B90721}" srcOrd="0" destOrd="0" parTransId="{34CD9618-9C97-4423-8DF7-4FC4FC37DA95}" sibTransId="{7B51B341-6979-4CD2-8746-30D785D1E8E5}"/>
    <dgm:cxn modelId="{C3477AB0-2FA0-49F2-A91D-A79C63D6FAC2}" type="presOf" srcId="{5273AC48-4493-4CFC-BC23-2DFE3CDC1829}" destId="{81883515-0766-49D3-BC12-1543EE7C3245}" srcOrd="0" destOrd="0" presId="urn:microsoft.com/office/officeart/2005/8/layout/hList1"/>
    <dgm:cxn modelId="{4F393F00-1EAE-440A-A9C0-B7B8E2634E74}" type="presOf" srcId="{2FAC87E2-7EBD-4EA7-8DA5-DCCFD32251AC}" destId="{706866D6-ECED-4778-AD58-C9CCBF76C5A0}" srcOrd="0" destOrd="0" presId="urn:microsoft.com/office/officeart/2005/8/layout/hList1"/>
    <dgm:cxn modelId="{0D3B0326-63D8-4953-800D-4EFCFACF636D}" type="presOf" srcId="{3B9DFD6E-300B-45A2-A059-DA3C59CF2162}" destId="{6F674408-AF14-4BE2-86DA-1074CDE00E6E}" srcOrd="0" destOrd="1" presId="urn:microsoft.com/office/officeart/2005/8/layout/hList1"/>
    <dgm:cxn modelId="{7FFD7AEF-5A0E-4CCD-B1D4-0C951A714A4F}" srcId="{954726A7-E536-4304-8EF3-E7C0F67CE519}" destId="{2FAC87E2-7EBD-4EA7-8DA5-DCCFD32251AC}" srcOrd="0" destOrd="0" parTransId="{8B0360CE-8D01-4302-A32E-C5DE89609CA3}" sibTransId="{D287CBC1-406D-4CC2-B2FD-A99A81FB99DB}"/>
    <dgm:cxn modelId="{3CA4F3BC-5AC9-407A-86F1-A675DA431A1A}" type="presOf" srcId="{954726A7-E536-4304-8EF3-E7C0F67CE519}" destId="{8A4F82AE-FB27-4943-B4C1-5320A22DA45C}" srcOrd="0" destOrd="0" presId="urn:microsoft.com/office/officeart/2005/8/layout/hList1"/>
    <dgm:cxn modelId="{76AACA78-5921-48F0-AD22-C46A4750F10F}" type="presOf" srcId="{3EC2BAAC-7465-4562-9501-C2157807F38C}" destId="{87FE24C3-4F47-4D16-9CAA-ED5BB91055A1}" srcOrd="0" destOrd="1" presId="urn:microsoft.com/office/officeart/2005/8/layout/hList1"/>
    <dgm:cxn modelId="{0648FD65-673E-4116-99F7-1B7360813C31}" type="presOf" srcId="{60CCA08E-2CEF-4C8C-BD9A-E32201B90721}" destId="{6F674408-AF14-4BE2-86DA-1074CDE00E6E}" srcOrd="0" destOrd="0" presId="urn:microsoft.com/office/officeart/2005/8/layout/hList1"/>
    <dgm:cxn modelId="{4E25D053-FA3F-4CF0-A970-2AF0B6EFF28D}" srcId="{5273AC48-4493-4CFC-BC23-2DFE3CDC1829}" destId="{7522E7C3-A254-4E10-9FFA-490616509629}" srcOrd="0" destOrd="0" parTransId="{A0B461CA-62C8-4E72-9CD5-F7EB7E9C9990}" sibTransId="{9D5DBEF9-18CB-4739-B93D-E22B7008281F}"/>
    <dgm:cxn modelId="{6D4E54DA-A2AA-4A3B-9701-B0A9ED119E9A}" srcId="{954726A7-E536-4304-8EF3-E7C0F67CE519}" destId="{5273AC48-4493-4CFC-BC23-2DFE3CDC1829}" srcOrd="1" destOrd="0" parTransId="{25033A83-73F3-49C9-8DCF-7989C8148758}" sibTransId="{4CDB2F05-2494-4D71-8CD8-D4E5CDCD0756}"/>
    <dgm:cxn modelId="{DD91411D-1E61-471D-8EAA-157F8DD79076}" srcId="{2FAC87E2-7EBD-4EA7-8DA5-DCCFD32251AC}" destId="{3B9DFD6E-300B-45A2-A059-DA3C59CF2162}" srcOrd="1" destOrd="0" parTransId="{A29411C4-9ADC-47D2-894E-39B43334DE9C}" sibTransId="{6312B668-D1DE-4712-BA7F-FAD1C2D8FC91}"/>
    <dgm:cxn modelId="{274C96E3-8B03-4F94-8A07-FAD941B1ED4E}" srcId="{5273AC48-4493-4CFC-BC23-2DFE3CDC1829}" destId="{3EC2BAAC-7465-4562-9501-C2157807F38C}" srcOrd="1" destOrd="0" parTransId="{51AC1CF5-8151-4289-B7B2-2E403BE020B9}" sibTransId="{6A937B25-D14E-4CE6-91DD-F7E297C0BBDE}"/>
    <dgm:cxn modelId="{7EE7C8C5-5052-40C5-9E90-C4530446A467}" type="presOf" srcId="{7522E7C3-A254-4E10-9FFA-490616509629}" destId="{87FE24C3-4F47-4D16-9CAA-ED5BB91055A1}" srcOrd="0" destOrd="0" presId="urn:microsoft.com/office/officeart/2005/8/layout/hList1"/>
    <dgm:cxn modelId="{1FF883D1-A4C4-4341-B81C-90EC5F2DC16E}" type="presParOf" srcId="{8A4F82AE-FB27-4943-B4C1-5320A22DA45C}" destId="{2584A1FF-983E-4739-B83D-1AF5E327A77A}" srcOrd="0" destOrd="0" presId="urn:microsoft.com/office/officeart/2005/8/layout/hList1"/>
    <dgm:cxn modelId="{B7414D32-867D-40D5-AD60-0B31FDE71327}" type="presParOf" srcId="{2584A1FF-983E-4739-B83D-1AF5E327A77A}" destId="{706866D6-ECED-4778-AD58-C9CCBF76C5A0}" srcOrd="0" destOrd="0" presId="urn:microsoft.com/office/officeart/2005/8/layout/hList1"/>
    <dgm:cxn modelId="{B99CA579-ABC8-453B-B162-E08D1AD762ED}" type="presParOf" srcId="{2584A1FF-983E-4739-B83D-1AF5E327A77A}" destId="{6F674408-AF14-4BE2-86DA-1074CDE00E6E}" srcOrd="1" destOrd="0" presId="urn:microsoft.com/office/officeart/2005/8/layout/hList1"/>
    <dgm:cxn modelId="{938558A4-61E9-4EBA-8821-F1D0B289F1A8}" type="presParOf" srcId="{8A4F82AE-FB27-4943-B4C1-5320A22DA45C}" destId="{7B74C58A-9D3B-49A7-B522-C7B3BC35E44D}" srcOrd="1" destOrd="0" presId="urn:microsoft.com/office/officeart/2005/8/layout/hList1"/>
    <dgm:cxn modelId="{40737888-32EC-44AC-B171-5C0556BAA193}" type="presParOf" srcId="{8A4F82AE-FB27-4943-B4C1-5320A22DA45C}" destId="{C0FBF1EB-D051-464F-8C63-54664B8110EF}" srcOrd="2" destOrd="0" presId="urn:microsoft.com/office/officeart/2005/8/layout/hList1"/>
    <dgm:cxn modelId="{A39D2522-E9DB-43E8-8EFC-1CB139A09E58}" type="presParOf" srcId="{C0FBF1EB-D051-464F-8C63-54664B8110EF}" destId="{81883515-0766-49D3-BC12-1543EE7C3245}" srcOrd="0" destOrd="0" presId="urn:microsoft.com/office/officeart/2005/8/layout/hList1"/>
    <dgm:cxn modelId="{D72E8745-CC24-43F7-9F97-345F8AF8DA10}" type="presParOf" srcId="{C0FBF1EB-D051-464F-8C63-54664B8110EF}" destId="{87FE24C3-4F47-4D16-9CAA-ED5BB91055A1}"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CB0271-56D9-4F00-8065-87186DB66BCA}"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uk-UA"/>
        </a:p>
      </dgm:t>
    </dgm:pt>
    <dgm:pt modelId="{B4E5D253-3DEA-4F4C-8E6D-4AF459022547}">
      <dgm:prSet phldrT="[Текст]"/>
      <dgm:spPr/>
      <dgm:t>
        <a:bodyPr/>
        <a:lstStyle/>
        <a:p>
          <a:r>
            <a:rPr lang="uk-UA" dirty="0" smtClean="0"/>
            <a:t>Місцеві об'єднання </a:t>
          </a:r>
          <a:endParaRPr lang="uk-UA" dirty="0"/>
        </a:p>
      </dgm:t>
    </dgm:pt>
    <dgm:pt modelId="{295558EE-F0A7-4E85-AAF9-26ECD51AA774}" type="parTrans" cxnId="{5DE0FF88-494C-4EF2-BA79-672D09DE9D02}">
      <dgm:prSet/>
      <dgm:spPr/>
      <dgm:t>
        <a:bodyPr/>
        <a:lstStyle/>
        <a:p>
          <a:endParaRPr lang="uk-UA"/>
        </a:p>
      </dgm:t>
    </dgm:pt>
    <dgm:pt modelId="{A49E2FA8-BB88-4F1F-9165-AED044B0D0F9}" type="sibTrans" cxnId="{5DE0FF88-494C-4EF2-BA79-672D09DE9D02}">
      <dgm:prSet/>
      <dgm:spPr/>
      <dgm:t>
        <a:bodyPr/>
        <a:lstStyle/>
        <a:p>
          <a:endParaRPr lang="uk-UA"/>
        </a:p>
      </dgm:t>
    </dgm:pt>
    <dgm:pt modelId="{41044DDE-FF2C-4AC4-B459-B518E69A75C9}">
      <dgm:prSet phldrT="[Текст]"/>
      <dgm:spPr/>
      <dgm:t>
        <a:bodyPr/>
        <a:lstStyle/>
        <a:p>
          <a:r>
            <a:rPr lang="uk-UA" dirty="0" smtClean="0"/>
            <a:t>Територіальні</a:t>
          </a:r>
          <a:endParaRPr lang="uk-UA" dirty="0"/>
        </a:p>
      </dgm:t>
    </dgm:pt>
    <dgm:pt modelId="{7C0C907F-070C-4250-AFEE-4E4DB430D208}" type="parTrans" cxnId="{60ED1FA7-7370-4954-B55A-E3C2AF00E9FC}">
      <dgm:prSet/>
      <dgm:spPr/>
      <dgm:t>
        <a:bodyPr/>
        <a:lstStyle/>
        <a:p>
          <a:endParaRPr lang="uk-UA"/>
        </a:p>
      </dgm:t>
    </dgm:pt>
    <dgm:pt modelId="{DA371BA4-DFEB-41E4-A151-E7A9B7C463E9}" type="sibTrans" cxnId="{60ED1FA7-7370-4954-B55A-E3C2AF00E9FC}">
      <dgm:prSet/>
      <dgm:spPr/>
      <dgm:t>
        <a:bodyPr/>
        <a:lstStyle/>
        <a:p>
          <a:endParaRPr lang="uk-UA"/>
        </a:p>
      </dgm:t>
    </dgm:pt>
    <dgm:pt modelId="{CCBB5B09-767F-48A2-8F0A-E78205C6129C}">
      <dgm:prSet phldrT="[Текст]"/>
      <dgm:spPr/>
      <dgm:t>
        <a:bodyPr/>
        <a:lstStyle/>
        <a:p>
          <a:r>
            <a:rPr lang="uk-UA" dirty="0" smtClean="0"/>
            <a:t>Територіальні</a:t>
          </a:r>
          <a:endParaRPr lang="uk-UA" dirty="0"/>
        </a:p>
      </dgm:t>
    </dgm:pt>
    <dgm:pt modelId="{07DF6ED0-2E31-4FA9-96EE-061787D669B5}" type="parTrans" cxnId="{3B201A6E-6468-4623-8315-9665C4770AEF}">
      <dgm:prSet/>
      <dgm:spPr/>
      <dgm:t>
        <a:bodyPr/>
        <a:lstStyle/>
        <a:p>
          <a:endParaRPr lang="uk-UA"/>
        </a:p>
      </dgm:t>
    </dgm:pt>
    <dgm:pt modelId="{DB5BAB48-607F-4461-BF93-0885A36DEAE9}" type="sibTrans" cxnId="{3B201A6E-6468-4623-8315-9665C4770AEF}">
      <dgm:prSet/>
      <dgm:spPr/>
      <dgm:t>
        <a:bodyPr/>
        <a:lstStyle/>
        <a:p>
          <a:endParaRPr lang="uk-UA"/>
        </a:p>
      </dgm:t>
    </dgm:pt>
    <dgm:pt modelId="{130E09CC-6A6A-45B7-B7FD-6A3ABD3A6262}">
      <dgm:prSet phldrT="[Текст]"/>
      <dgm:spPr/>
      <dgm:t>
        <a:bodyPr/>
        <a:lstStyle/>
        <a:p>
          <a:r>
            <a:rPr lang="uk-UA" dirty="0" smtClean="0"/>
            <a:t>Галузеві</a:t>
          </a:r>
          <a:endParaRPr lang="uk-UA" dirty="0"/>
        </a:p>
      </dgm:t>
    </dgm:pt>
    <dgm:pt modelId="{D8AFB957-B429-40F3-90C0-8BF5EAA29D66}" type="parTrans" cxnId="{103F680E-17B4-423B-9B9F-1F007F189805}">
      <dgm:prSet/>
      <dgm:spPr/>
      <dgm:t>
        <a:bodyPr/>
        <a:lstStyle/>
        <a:p>
          <a:endParaRPr lang="uk-UA"/>
        </a:p>
      </dgm:t>
    </dgm:pt>
    <dgm:pt modelId="{9B4A466B-353F-48A7-8DC1-AA6F1C972675}" type="sibTrans" cxnId="{103F680E-17B4-423B-9B9F-1F007F189805}">
      <dgm:prSet/>
      <dgm:spPr/>
      <dgm:t>
        <a:bodyPr/>
        <a:lstStyle/>
        <a:p>
          <a:endParaRPr lang="uk-UA"/>
        </a:p>
      </dgm:t>
    </dgm:pt>
    <dgm:pt modelId="{AB4861B2-F75D-45E1-AA11-70A069AEFD99}">
      <dgm:prSet phldrT="[Текст]"/>
      <dgm:spPr/>
      <dgm:t>
        <a:bodyPr/>
        <a:lstStyle/>
        <a:p>
          <a:r>
            <a:rPr lang="uk-UA" dirty="0" smtClean="0"/>
            <a:t>Всеукраїнські об'єднання </a:t>
          </a:r>
          <a:endParaRPr lang="uk-UA" dirty="0"/>
        </a:p>
      </dgm:t>
    </dgm:pt>
    <dgm:pt modelId="{330D32CF-A545-4C66-8CAD-6AB4890FF8F1}" type="parTrans" cxnId="{12E6E6A1-9C5E-4EE6-887E-4AADA79D1F8F}">
      <dgm:prSet/>
      <dgm:spPr/>
      <dgm:t>
        <a:bodyPr/>
        <a:lstStyle/>
        <a:p>
          <a:endParaRPr lang="uk-UA"/>
        </a:p>
      </dgm:t>
    </dgm:pt>
    <dgm:pt modelId="{60842354-8B6A-407D-A0E0-E4A739B80C40}" type="sibTrans" cxnId="{12E6E6A1-9C5E-4EE6-887E-4AADA79D1F8F}">
      <dgm:prSet/>
      <dgm:spPr/>
      <dgm:t>
        <a:bodyPr/>
        <a:lstStyle/>
        <a:p>
          <a:endParaRPr lang="uk-UA"/>
        </a:p>
      </dgm:t>
    </dgm:pt>
    <dgm:pt modelId="{1A2F294F-21CA-4164-8FC2-4837F01F8E60}">
      <dgm:prSet phldrT="[Текст]"/>
      <dgm:spPr/>
      <dgm:t>
        <a:bodyPr/>
        <a:lstStyle/>
        <a:p>
          <a:r>
            <a:rPr lang="uk-UA" dirty="0" smtClean="0"/>
            <a:t>Територіальні</a:t>
          </a:r>
          <a:endParaRPr lang="uk-UA" dirty="0"/>
        </a:p>
      </dgm:t>
    </dgm:pt>
    <dgm:pt modelId="{A7E3BB5B-E6CE-476F-B904-789996129DE5}" type="parTrans" cxnId="{360BE1D7-362C-4A5E-B96C-EA4CE2CF9771}">
      <dgm:prSet/>
      <dgm:spPr/>
      <dgm:t>
        <a:bodyPr/>
        <a:lstStyle/>
        <a:p>
          <a:endParaRPr lang="uk-UA"/>
        </a:p>
      </dgm:t>
    </dgm:pt>
    <dgm:pt modelId="{9A27BBE7-5E8B-45AF-B58D-CC3137F95FEE}" type="sibTrans" cxnId="{360BE1D7-362C-4A5E-B96C-EA4CE2CF9771}">
      <dgm:prSet/>
      <dgm:spPr/>
      <dgm:t>
        <a:bodyPr/>
        <a:lstStyle/>
        <a:p>
          <a:endParaRPr lang="uk-UA"/>
        </a:p>
      </dgm:t>
    </dgm:pt>
    <dgm:pt modelId="{1A0B7ADE-3C84-4EDB-9507-F72DDA4F61CA}">
      <dgm:prSet phldrT="[Текст]"/>
      <dgm:spPr/>
      <dgm:t>
        <a:bodyPr/>
        <a:lstStyle/>
        <a:p>
          <a:r>
            <a:rPr lang="uk-UA" dirty="0" smtClean="0"/>
            <a:t>Галузеві</a:t>
          </a:r>
          <a:endParaRPr lang="uk-UA" dirty="0"/>
        </a:p>
      </dgm:t>
    </dgm:pt>
    <dgm:pt modelId="{0BDEA987-DEFF-40DF-A90A-60C902AAF036}" type="parTrans" cxnId="{A822EFAB-0415-4C46-9466-C76B8CBDDADA}">
      <dgm:prSet/>
      <dgm:spPr/>
      <dgm:t>
        <a:bodyPr/>
        <a:lstStyle/>
        <a:p>
          <a:endParaRPr lang="uk-UA"/>
        </a:p>
      </dgm:t>
    </dgm:pt>
    <dgm:pt modelId="{F2E56290-0215-41E2-BCA1-A5AA5B061B34}" type="sibTrans" cxnId="{A822EFAB-0415-4C46-9466-C76B8CBDDADA}">
      <dgm:prSet/>
      <dgm:spPr/>
      <dgm:t>
        <a:bodyPr/>
        <a:lstStyle/>
        <a:p>
          <a:endParaRPr lang="uk-UA"/>
        </a:p>
      </dgm:t>
    </dgm:pt>
    <dgm:pt modelId="{8E4C1FFE-5C73-4E6B-B872-2DEC75CEDDCD}">
      <dgm:prSet phldrT="[Текст]"/>
      <dgm:spPr/>
      <dgm:t>
        <a:bodyPr/>
        <a:lstStyle/>
        <a:p>
          <a:r>
            <a:rPr lang="uk-UA" dirty="0" smtClean="0"/>
            <a:t>Галузеві</a:t>
          </a:r>
          <a:endParaRPr lang="uk-UA" dirty="0"/>
        </a:p>
      </dgm:t>
    </dgm:pt>
    <dgm:pt modelId="{BD947B56-07F5-46E2-B097-68AE15597C5A}" type="sibTrans" cxnId="{0A999A15-F427-4A06-AFF1-7809244D8124}">
      <dgm:prSet/>
      <dgm:spPr/>
      <dgm:t>
        <a:bodyPr/>
        <a:lstStyle/>
        <a:p>
          <a:endParaRPr lang="uk-UA"/>
        </a:p>
      </dgm:t>
    </dgm:pt>
    <dgm:pt modelId="{8FA51E88-363A-49F4-8FE6-4420C508C6A8}" type="parTrans" cxnId="{0A999A15-F427-4A06-AFF1-7809244D8124}">
      <dgm:prSet/>
      <dgm:spPr/>
      <dgm:t>
        <a:bodyPr/>
        <a:lstStyle/>
        <a:p>
          <a:endParaRPr lang="uk-UA"/>
        </a:p>
      </dgm:t>
    </dgm:pt>
    <dgm:pt modelId="{9B4A72A5-BAD8-4D51-9266-86FF47BD2B4A}">
      <dgm:prSet phldrT="[Текст]"/>
      <dgm:spPr/>
      <dgm:t>
        <a:bodyPr/>
        <a:lstStyle/>
        <a:p>
          <a:r>
            <a:rPr lang="uk-UA" dirty="0" smtClean="0"/>
            <a:t>Обласні об'єднання </a:t>
          </a:r>
          <a:endParaRPr lang="uk-UA" dirty="0"/>
        </a:p>
      </dgm:t>
    </dgm:pt>
    <dgm:pt modelId="{C35BFE67-BE2B-417B-A2B3-4B38A33D319E}" type="sibTrans" cxnId="{F7A942E0-65D2-453F-902D-76E535136854}">
      <dgm:prSet/>
      <dgm:spPr/>
      <dgm:t>
        <a:bodyPr/>
        <a:lstStyle/>
        <a:p>
          <a:endParaRPr lang="uk-UA"/>
        </a:p>
      </dgm:t>
    </dgm:pt>
    <dgm:pt modelId="{4CB8F693-C592-4532-BEC0-ABAAE31582F1}" type="parTrans" cxnId="{F7A942E0-65D2-453F-902D-76E535136854}">
      <dgm:prSet/>
      <dgm:spPr/>
      <dgm:t>
        <a:bodyPr/>
        <a:lstStyle/>
        <a:p>
          <a:endParaRPr lang="uk-UA"/>
        </a:p>
      </dgm:t>
    </dgm:pt>
    <dgm:pt modelId="{88728165-40A4-48BA-8560-DB346DBDA446}" type="pres">
      <dgm:prSet presAssocID="{F3CB0271-56D9-4F00-8065-87186DB66BCA}" presName="Name0" presStyleCnt="0">
        <dgm:presLayoutVars>
          <dgm:dir/>
          <dgm:animLvl val="lvl"/>
          <dgm:resizeHandles val="exact"/>
        </dgm:presLayoutVars>
      </dgm:prSet>
      <dgm:spPr/>
      <dgm:t>
        <a:bodyPr/>
        <a:lstStyle/>
        <a:p>
          <a:endParaRPr lang="uk-UA"/>
        </a:p>
      </dgm:t>
    </dgm:pt>
    <dgm:pt modelId="{6299F8E3-3D4B-432B-B94F-2E7D5ECB2FBF}" type="pres">
      <dgm:prSet presAssocID="{B4E5D253-3DEA-4F4C-8E6D-4AF459022547}" presName="composite" presStyleCnt="0"/>
      <dgm:spPr/>
    </dgm:pt>
    <dgm:pt modelId="{29D7B533-CC91-4B32-AA55-044B1F3B6F5F}" type="pres">
      <dgm:prSet presAssocID="{B4E5D253-3DEA-4F4C-8E6D-4AF459022547}" presName="parTx" presStyleLbl="alignNode1" presStyleIdx="0" presStyleCnt="3">
        <dgm:presLayoutVars>
          <dgm:chMax val="0"/>
          <dgm:chPref val="0"/>
          <dgm:bulletEnabled val="1"/>
        </dgm:presLayoutVars>
      </dgm:prSet>
      <dgm:spPr/>
      <dgm:t>
        <a:bodyPr/>
        <a:lstStyle/>
        <a:p>
          <a:endParaRPr lang="uk-UA"/>
        </a:p>
      </dgm:t>
    </dgm:pt>
    <dgm:pt modelId="{E7E218D8-25AE-4004-8FC5-37E5375DAE5F}" type="pres">
      <dgm:prSet presAssocID="{B4E5D253-3DEA-4F4C-8E6D-4AF459022547}" presName="desTx" presStyleLbl="alignAccFollowNode1" presStyleIdx="0" presStyleCnt="3">
        <dgm:presLayoutVars>
          <dgm:bulletEnabled val="1"/>
        </dgm:presLayoutVars>
      </dgm:prSet>
      <dgm:spPr/>
      <dgm:t>
        <a:bodyPr/>
        <a:lstStyle/>
        <a:p>
          <a:endParaRPr lang="uk-UA"/>
        </a:p>
      </dgm:t>
    </dgm:pt>
    <dgm:pt modelId="{2410A6D8-9CE1-47C3-8F67-7C31763011B2}" type="pres">
      <dgm:prSet presAssocID="{A49E2FA8-BB88-4F1F-9165-AED044B0D0F9}" presName="space" presStyleCnt="0"/>
      <dgm:spPr/>
    </dgm:pt>
    <dgm:pt modelId="{FBDA4A4D-5EA5-4825-94AC-958165CD0675}" type="pres">
      <dgm:prSet presAssocID="{9B4A72A5-BAD8-4D51-9266-86FF47BD2B4A}" presName="composite" presStyleCnt="0"/>
      <dgm:spPr/>
    </dgm:pt>
    <dgm:pt modelId="{10FFA138-58D7-480C-9F1E-EFE79520FDF1}" type="pres">
      <dgm:prSet presAssocID="{9B4A72A5-BAD8-4D51-9266-86FF47BD2B4A}" presName="parTx" presStyleLbl="alignNode1" presStyleIdx="1" presStyleCnt="3">
        <dgm:presLayoutVars>
          <dgm:chMax val="0"/>
          <dgm:chPref val="0"/>
          <dgm:bulletEnabled val="1"/>
        </dgm:presLayoutVars>
      </dgm:prSet>
      <dgm:spPr/>
      <dgm:t>
        <a:bodyPr/>
        <a:lstStyle/>
        <a:p>
          <a:endParaRPr lang="uk-UA"/>
        </a:p>
      </dgm:t>
    </dgm:pt>
    <dgm:pt modelId="{4EEEA60F-C4A5-45C1-BB44-47FFE3630580}" type="pres">
      <dgm:prSet presAssocID="{9B4A72A5-BAD8-4D51-9266-86FF47BD2B4A}" presName="desTx" presStyleLbl="alignAccFollowNode1" presStyleIdx="1" presStyleCnt="3">
        <dgm:presLayoutVars>
          <dgm:bulletEnabled val="1"/>
        </dgm:presLayoutVars>
      </dgm:prSet>
      <dgm:spPr/>
      <dgm:t>
        <a:bodyPr/>
        <a:lstStyle/>
        <a:p>
          <a:endParaRPr lang="uk-UA"/>
        </a:p>
      </dgm:t>
    </dgm:pt>
    <dgm:pt modelId="{55CCFAC5-FD2B-4DBB-8DC5-0A8B6CD90500}" type="pres">
      <dgm:prSet presAssocID="{C35BFE67-BE2B-417B-A2B3-4B38A33D319E}" presName="space" presStyleCnt="0"/>
      <dgm:spPr/>
    </dgm:pt>
    <dgm:pt modelId="{2C0D78A9-A86E-4FE8-91D9-1728EBE37F27}" type="pres">
      <dgm:prSet presAssocID="{AB4861B2-F75D-45E1-AA11-70A069AEFD99}" presName="composite" presStyleCnt="0"/>
      <dgm:spPr/>
    </dgm:pt>
    <dgm:pt modelId="{4A0FC060-F1D0-4EF7-A1BC-8FAF612BCAE2}" type="pres">
      <dgm:prSet presAssocID="{AB4861B2-F75D-45E1-AA11-70A069AEFD99}" presName="parTx" presStyleLbl="alignNode1" presStyleIdx="2" presStyleCnt="3">
        <dgm:presLayoutVars>
          <dgm:chMax val="0"/>
          <dgm:chPref val="0"/>
          <dgm:bulletEnabled val="1"/>
        </dgm:presLayoutVars>
      </dgm:prSet>
      <dgm:spPr/>
      <dgm:t>
        <a:bodyPr/>
        <a:lstStyle/>
        <a:p>
          <a:endParaRPr lang="uk-UA"/>
        </a:p>
      </dgm:t>
    </dgm:pt>
    <dgm:pt modelId="{C6639CCD-00BB-4F11-B209-6A398D13B480}" type="pres">
      <dgm:prSet presAssocID="{AB4861B2-F75D-45E1-AA11-70A069AEFD99}" presName="desTx" presStyleLbl="alignAccFollowNode1" presStyleIdx="2" presStyleCnt="3">
        <dgm:presLayoutVars>
          <dgm:bulletEnabled val="1"/>
        </dgm:presLayoutVars>
      </dgm:prSet>
      <dgm:spPr/>
      <dgm:t>
        <a:bodyPr/>
        <a:lstStyle/>
        <a:p>
          <a:endParaRPr lang="uk-UA"/>
        </a:p>
      </dgm:t>
    </dgm:pt>
  </dgm:ptLst>
  <dgm:cxnLst>
    <dgm:cxn modelId="{12E6E6A1-9C5E-4EE6-887E-4AADA79D1F8F}" srcId="{F3CB0271-56D9-4F00-8065-87186DB66BCA}" destId="{AB4861B2-F75D-45E1-AA11-70A069AEFD99}" srcOrd="2" destOrd="0" parTransId="{330D32CF-A545-4C66-8CAD-6AB4890FF8F1}" sibTransId="{60842354-8B6A-407D-A0E0-E4A739B80C40}"/>
    <dgm:cxn modelId="{360BE1D7-362C-4A5E-B96C-EA4CE2CF9771}" srcId="{AB4861B2-F75D-45E1-AA11-70A069AEFD99}" destId="{1A2F294F-21CA-4164-8FC2-4837F01F8E60}" srcOrd="0" destOrd="0" parTransId="{A7E3BB5B-E6CE-476F-B904-789996129DE5}" sibTransId="{9A27BBE7-5E8B-45AF-B58D-CC3137F95FEE}"/>
    <dgm:cxn modelId="{3B201A6E-6468-4623-8315-9665C4770AEF}" srcId="{9B4A72A5-BAD8-4D51-9266-86FF47BD2B4A}" destId="{CCBB5B09-767F-48A2-8F0A-E78205C6129C}" srcOrd="0" destOrd="0" parTransId="{07DF6ED0-2E31-4FA9-96EE-061787D669B5}" sibTransId="{DB5BAB48-607F-4461-BF93-0885A36DEAE9}"/>
    <dgm:cxn modelId="{A8FCA28C-AA56-4A0D-88AC-9CA7F929E73B}" type="presOf" srcId="{9B4A72A5-BAD8-4D51-9266-86FF47BD2B4A}" destId="{10FFA138-58D7-480C-9F1E-EFE79520FDF1}" srcOrd="0" destOrd="0" presId="urn:microsoft.com/office/officeart/2005/8/layout/hList1"/>
    <dgm:cxn modelId="{5DE0FF88-494C-4EF2-BA79-672D09DE9D02}" srcId="{F3CB0271-56D9-4F00-8065-87186DB66BCA}" destId="{B4E5D253-3DEA-4F4C-8E6D-4AF459022547}" srcOrd="0" destOrd="0" parTransId="{295558EE-F0A7-4E85-AAF9-26ECD51AA774}" sibTransId="{A49E2FA8-BB88-4F1F-9165-AED044B0D0F9}"/>
    <dgm:cxn modelId="{60ED1FA7-7370-4954-B55A-E3C2AF00E9FC}" srcId="{B4E5D253-3DEA-4F4C-8E6D-4AF459022547}" destId="{41044DDE-FF2C-4AC4-B459-B518E69A75C9}" srcOrd="0" destOrd="0" parTransId="{7C0C907F-070C-4250-AFEE-4E4DB430D208}" sibTransId="{DA371BA4-DFEB-41E4-A151-E7A9B7C463E9}"/>
    <dgm:cxn modelId="{0A999A15-F427-4A06-AFF1-7809244D8124}" srcId="{B4E5D253-3DEA-4F4C-8E6D-4AF459022547}" destId="{8E4C1FFE-5C73-4E6B-B872-2DEC75CEDDCD}" srcOrd="1" destOrd="0" parTransId="{8FA51E88-363A-49F4-8FE6-4420C508C6A8}" sibTransId="{BD947B56-07F5-46E2-B097-68AE15597C5A}"/>
    <dgm:cxn modelId="{F7A942E0-65D2-453F-902D-76E535136854}" srcId="{F3CB0271-56D9-4F00-8065-87186DB66BCA}" destId="{9B4A72A5-BAD8-4D51-9266-86FF47BD2B4A}" srcOrd="1" destOrd="0" parTransId="{4CB8F693-C592-4532-BEC0-ABAAE31582F1}" sibTransId="{C35BFE67-BE2B-417B-A2B3-4B38A33D319E}"/>
    <dgm:cxn modelId="{7F66A1E5-7DBA-4E29-94A4-ABF3512E5877}" type="presOf" srcId="{AB4861B2-F75D-45E1-AA11-70A069AEFD99}" destId="{4A0FC060-F1D0-4EF7-A1BC-8FAF612BCAE2}" srcOrd="0" destOrd="0" presId="urn:microsoft.com/office/officeart/2005/8/layout/hList1"/>
    <dgm:cxn modelId="{CC330902-8493-42CD-9FE4-E13B42CF4E44}" type="presOf" srcId="{B4E5D253-3DEA-4F4C-8E6D-4AF459022547}" destId="{29D7B533-CC91-4B32-AA55-044B1F3B6F5F}" srcOrd="0" destOrd="0" presId="urn:microsoft.com/office/officeart/2005/8/layout/hList1"/>
    <dgm:cxn modelId="{BE4C0874-D59D-4EC3-B1DD-88DC5EF3F248}" type="presOf" srcId="{CCBB5B09-767F-48A2-8F0A-E78205C6129C}" destId="{4EEEA60F-C4A5-45C1-BB44-47FFE3630580}" srcOrd="0" destOrd="0" presId="urn:microsoft.com/office/officeart/2005/8/layout/hList1"/>
    <dgm:cxn modelId="{2AC4D8FF-24E4-492A-9BB0-92BE2F82EA93}" type="presOf" srcId="{F3CB0271-56D9-4F00-8065-87186DB66BCA}" destId="{88728165-40A4-48BA-8560-DB346DBDA446}" srcOrd="0" destOrd="0" presId="urn:microsoft.com/office/officeart/2005/8/layout/hList1"/>
    <dgm:cxn modelId="{C914BECC-321C-4E9B-B3D4-6C02974B87DA}" type="presOf" srcId="{41044DDE-FF2C-4AC4-B459-B518E69A75C9}" destId="{E7E218D8-25AE-4004-8FC5-37E5375DAE5F}" srcOrd="0" destOrd="0" presId="urn:microsoft.com/office/officeart/2005/8/layout/hList1"/>
    <dgm:cxn modelId="{103F680E-17B4-423B-9B9F-1F007F189805}" srcId="{9B4A72A5-BAD8-4D51-9266-86FF47BD2B4A}" destId="{130E09CC-6A6A-45B7-B7FD-6A3ABD3A6262}" srcOrd="1" destOrd="0" parTransId="{D8AFB957-B429-40F3-90C0-8BF5EAA29D66}" sibTransId="{9B4A466B-353F-48A7-8DC1-AA6F1C972675}"/>
    <dgm:cxn modelId="{866D8249-2BF4-424F-8B2E-D99CCAF569EF}" type="presOf" srcId="{1A0B7ADE-3C84-4EDB-9507-F72DDA4F61CA}" destId="{C6639CCD-00BB-4F11-B209-6A398D13B480}" srcOrd="0" destOrd="1" presId="urn:microsoft.com/office/officeart/2005/8/layout/hList1"/>
    <dgm:cxn modelId="{CDC89F54-C906-497E-8618-207937CB37F0}" type="presOf" srcId="{1A2F294F-21CA-4164-8FC2-4837F01F8E60}" destId="{C6639CCD-00BB-4F11-B209-6A398D13B480}" srcOrd="0" destOrd="0" presId="urn:microsoft.com/office/officeart/2005/8/layout/hList1"/>
    <dgm:cxn modelId="{6346D4E7-4459-479A-AF14-6F14B4AB3286}" type="presOf" srcId="{130E09CC-6A6A-45B7-B7FD-6A3ABD3A6262}" destId="{4EEEA60F-C4A5-45C1-BB44-47FFE3630580}" srcOrd="0" destOrd="1" presId="urn:microsoft.com/office/officeart/2005/8/layout/hList1"/>
    <dgm:cxn modelId="{FDF5D994-7F9C-4ADD-8AD0-9A33EEAC764F}" type="presOf" srcId="{8E4C1FFE-5C73-4E6B-B872-2DEC75CEDDCD}" destId="{E7E218D8-25AE-4004-8FC5-37E5375DAE5F}" srcOrd="0" destOrd="1" presId="urn:microsoft.com/office/officeart/2005/8/layout/hList1"/>
    <dgm:cxn modelId="{A822EFAB-0415-4C46-9466-C76B8CBDDADA}" srcId="{AB4861B2-F75D-45E1-AA11-70A069AEFD99}" destId="{1A0B7ADE-3C84-4EDB-9507-F72DDA4F61CA}" srcOrd="1" destOrd="0" parTransId="{0BDEA987-DEFF-40DF-A90A-60C902AAF036}" sibTransId="{F2E56290-0215-41E2-BCA1-A5AA5B061B34}"/>
    <dgm:cxn modelId="{411DA43D-BDD7-4E7C-84D3-63A6042EBB31}" type="presParOf" srcId="{88728165-40A4-48BA-8560-DB346DBDA446}" destId="{6299F8E3-3D4B-432B-B94F-2E7D5ECB2FBF}" srcOrd="0" destOrd="0" presId="urn:microsoft.com/office/officeart/2005/8/layout/hList1"/>
    <dgm:cxn modelId="{442974A8-B7B7-4D9D-9149-33B475A32E06}" type="presParOf" srcId="{6299F8E3-3D4B-432B-B94F-2E7D5ECB2FBF}" destId="{29D7B533-CC91-4B32-AA55-044B1F3B6F5F}" srcOrd="0" destOrd="0" presId="urn:microsoft.com/office/officeart/2005/8/layout/hList1"/>
    <dgm:cxn modelId="{B0E5F3A2-D8D6-4723-A7C4-0EC74ABFB70C}" type="presParOf" srcId="{6299F8E3-3D4B-432B-B94F-2E7D5ECB2FBF}" destId="{E7E218D8-25AE-4004-8FC5-37E5375DAE5F}" srcOrd="1" destOrd="0" presId="urn:microsoft.com/office/officeart/2005/8/layout/hList1"/>
    <dgm:cxn modelId="{AE0ED05A-FBB7-402B-8A42-E56AFC64246C}" type="presParOf" srcId="{88728165-40A4-48BA-8560-DB346DBDA446}" destId="{2410A6D8-9CE1-47C3-8F67-7C31763011B2}" srcOrd="1" destOrd="0" presId="urn:microsoft.com/office/officeart/2005/8/layout/hList1"/>
    <dgm:cxn modelId="{F593C36F-9525-478C-91CC-3DA9AF7C0180}" type="presParOf" srcId="{88728165-40A4-48BA-8560-DB346DBDA446}" destId="{FBDA4A4D-5EA5-4825-94AC-958165CD0675}" srcOrd="2" destOrd="0" presId="urn:microsoft.com/office/officeart/2005/8/layout/hList1"/>
    <dgm:cxn modelId="{711AFC8B-15FE-4C9F-B23D-73F5E2A4856E}" type="presParOf" srcId="{FBDA4A4D-5EA5-4825-94AC-958165CD0675}" destId="{10FFA138-58D7-480C-9F1E-EFE79520FDF1}" srcOrd="0" destOrd="0" presId="urn:microsoft.com/office/officeart/2005/8/layout/hList1"/>
    <dgm:cxn modelId="{803E37DE-9391-4097-9944-5E3C98A5BA1E}" type="presParOf" srcId="{FBDA4A4D-5EA5-4825-94AC-958165CD0675}" destId="{4EEEA60F-C4A5-45C1-BB44-47FFE3630580}" srcOrd="1" destOrd="0" presId="urn:microsoft.com/office/officeart/2005/8/layout/hList1"/>
    <dgm:cxn modelId="{FF742477-981A-49AD-88DB-16826EEF19EB}" type="presParOf" srcId="{88728165-40A4-48BA-8560-DB346DBDA446}" destId="{55CCFAC5-FD2B-4DBB-8DC5-0A8B6CD90500}" srcOrd="3" destOrd="0" presId="urn:microsoft.com/office/officeart/2005/8/layout/hList1"/>
    <dgm:cxn modelId="{C59E2856-46D9-4971-94B2-BD1FEAA8E9B3}" type="presParOf" srcId="{88728165-40A4-48BA-8560-DB346DBDA446}" destId="{2C0D78A9-A86E-4FE8-91D9-1728EBE37F27}" srcOrd="4" destOrd="0" presId="urn:microsoft.com/office/officeart/2005/8/layout/hList1"/>
    <dgm:cxn modelId="{C338B2B9-9FF2-4C52-A72D-C6224E9738C4}" type="presParOf" srcId="{2C0D78A9-A86E-4FE8-91D9-1728EBE37F27}" destId="{4A0FC060-F1D0-4EF7-A1BC-8FAF612BCAE2}" srcOrd="0" destOrd="0" presId="urn:microsoft.com/office/officeart/2005/8/layout/hList1"/>
    <dgm:cxn modelId="{FBFD9F86-E3A0-4593-A0AA-6DE6E1CD066D}" type="presParOf" srcId="{2C0D78A9-A86E-4FE8-91D9-1728EBE37F27}" destId="{C6639CCD-00BB-4F11-B209-6A398D13B480}" srcOrd="1" destOrd="0" presId="urn:microsoft.com/office/officeart/2005/8/layout/hLis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848851-C189-4226-8782-72B9DAD38EC3}" type="doc">
      <dgm:prSet loTypeId="urn:microsoft.com/office/officeart/2005/8/layout/venn1" loCatId="relationship" qsTypeId="urn:microsoft.com/office/officeart/2005/8/quickstyle/simple1" qsCatId="simple" csTypeId="urn:microsoft.com/office/officeart/2005/8/colors/accent1_2" csCatId="accent1"/>
      <dgm:spPr/>
      <dgm:t>
        <a:bodyPr/>
        <a:lstStyle/>
        <a:p>
          <a:endParaRPr lang="uk-UA"/>
        </a:p>
      </dgm:t>
    </dgm:pt>
    <dgm:pt modelId="{62564EC0-92C1-432A-A37A-325F37C53550}">
      <dgm:prSet/>
      <dgm:spPr/>
      <dgm:t>
        <a:bodyPr/>
        <a:lstStyle/>
        <a:p>
          <a:pPr rtl="0"/>
          <a:r>
            <a:rPr lang="uk-UA" dirty="0" smtClean="0"/>
            <a:t>Дякую за увагу!</a:t>
          </a:r>
          <a:endParaRPr lang="uk-UA" dirty="0"/>
        </a:p>
      </dgm:t>
    </dgm:pt>
    <dgm:pt modelId="{3195D7CB-AE4B-47DB-B857-775B4B4B6E2C}" type="parTrans" cxnId="{761A0956-BD83-48D1-959D-DE5A417FA6AF}">
      <dgm:prSet/>
      <dgm:spPr/>
      <dgm:t>
        <a:bodyPr/>
        <a:lstStyle/>
        <a:p>
          <a:endParaRPr lang="uk-UA"/>
        </a:p>
      </dgm:t>
    </dgm:pt>
    <dgm:pt modelId="{E81EF873-5FE1-47D5-8D70-789141A613B3}" type="sibTrans" cxnId="{761A0956-BD83-48D1-959D-DE5A417FA6AF}">
      <dgm:prSet/>
      <dgm:spPr/>
      <dgm:t>
        <a:bodyPr/>
        <a:lstStyle/>
        <a:p>
          <a:endParaRPr lang="uk-UA"/>
        </a:p>
      </dgm:t>
    </dgm:pt>
    <dgm:pt modelId="{F1748B91-9AD4-4A31-B46D-3B8CFA49A50F}" type="pres">
      <dgm:prSet presAssocID="{7C848851-C189-4226-8782-72B9DAD38EC3}" presName="compositeShape" presStyleCnt="0">
        <dgm:presLayoutVars>
          <dgm:chMax val="7"/>
          <dgm:dir/>
          <dgm:resizeHandles val="exact"/>
        </dgm:presLayoutVars>
      </dgm:prSet>
      <dgm:spPr/>
      <dgm:t>
        <a:bodyPr/>
        <a:lstStyle/>
        <a:p>
          <a:endParaRPr lang="uk-UA"/>
        </a:p>
      </dgm:t>
    </dgm:pt>
    <dgm:pt modelId="{F674BE08-FB35-46D2-869D-48706CBC1FD7}" type="pres">
      <dgm:prSet presAssocID="{62564EC0-92C1-432A-A37A-325F37C53550}" presName="circ1TxSh" presStyleLbl="vennNode1" presStyleIdx="0" presStyleCnt="1"/>
      <dgm:spPr/>
      <dgm:t>
        <a:bodyPr/>
        <a:lstStyle/>
        <a:p>
          <a:endParaRPr lang="uk-UA"/>
        </a:p>
      </dgm:t>
    </dgm:pt>
  </dgm:ptLst>
  <dgm:cxnLst>
    <dgm:cxn modelId="{A767DFF7-B2E1-4AE5-A358-910C555E3D70}" type="presOf" srcId="{62564EC0-92C1-432A-A37A-325F37C53550}" destId="{F674BE08-FB35-46D2-869D-48706CBC1FD7}" srcOrd="0" destOrd="0" presId="urn:microsoft.com/office/officeart/2005/8/layout/venn1"/>
    <dgm:cxn modelId="{AD3E03BF-DE6E-47E1-A333-366C9B752C5B}" type="presOf" srcId="{7C848851-C189-4226-8782-72B9DAD38EC3}" destId="{F1748B91-9AD4-4A31-B46D-3B8CFA49A50F}" srcOrd="0" destOrd="0" presId="urn:microsoft.com/office/officeart/2005/8/layout/venn1"/>
    <dgm:cxn modelId="{761A0956-BD83-48D1-959D-DE5A417FA6AF}" srcId="{7C848851-C189-4226-8782-72B9DAD38EC3}" destId="{62564EC0-92C1-432A-A37A-325F37C53550}" srcOrd="0" destOrd="0" parTransId="{3195D7CB-AE4B-47DB-B857-775B4B4B6E2C}" sibTransId="{E81EF873-5FE1-47D5-8D70-789141A613B3}"/>
    <dgm:cxn modelId="{9BFE1729-D74C-4209-AD90-A5F56183113A}" type="presParOf" srcId="{F1748B91-9AD4-4A31-B46D-3B8CFA49A50F}" destId="{F674BE08-FB35-46D2-869D-48706CBC1FD7}" srcOrd="0" destOrd="0" presId="urn:microsoft.com/office/officeart/2005/8/layout/venn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06866D6-ECED-4778-AD58-C9CCBF76C5A0}">
      <dsp:nvSpPr>
        <dsp:cNvPr id="0" name=""/>
        <dsp:cNvSpPr/>
      </dsp:nvSpPr>
      <dsp:spPr>
        <a:xfrm>
          <a:off x="36" y="1139501"/>
          <a:ext cx="3489498" cy="114526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134112" rIns="234696" bIns="134112" numCol="1" spcCol="1270" anchor="ctr" anchorCtr="0">
          <a:noAutofit/>
        </a:bodyPr>
        <a:lstStyle/>
        <a:p>
          <a:pPr lvl="0" algn="ctr" defTabSz="1466850">
            <a:lnSpc>
              <a:spcPct val="90000"/>
            </a:lnSpc>
            <a:spcBef>
              <a:spcPct val="0"/>
            </a:spcBef>
            <a:spcAft>
              <a:spcPct val="35000"/>
            </a:spcAft>
          </a:pPr>
          <a:r>
            <a:rPr lang="uk-UA" sz="3300" kern="1200" dirty="0" smtClean="0"/>
            <a:t>Місцеві організації</a:t>
          </a:r>
          <a:endParaRPr lang="uk-UA" sz="3300" kern="1200" dirty="0"/>
        </a:p>
      </dsp:txBody>
      <dsp:txXfrm>
        <a:off x="36" y="1139501"/>
        <a:ext cx="3489498" cy="1145262"/>
      </dsp:txXfrm>
    </dsp:sp>
    <dsp:sp modelId="{6F674408-AF14-4BE2-86DA-1074CDE00E6E}">
      <dsp:nvSpPr>
        <dsp:cNvPr id="0" name=""/>
        <dsp:cNvSpPr/>
      </dsp:nvSpPr>
      <dsp:spPr>
        <a:xfrm>
          <a:off x="36" y="2284763"/>
          <a:ext cx="3489498" cy="144936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a:lnSpc>
              <a:spcPct val="90000"/>
            </a:lnSpc>
            <a:spcBef>
              <a:spcPct val="0"/>
            </a:spcBef>
            <a:spcAft>
              <a:spcPct val="15000"/>
            </a:spcAft>
            <a:buChar char="••"/>
          </a:pPr>
          <a:r>
            <a:rPr lang="uk-UA" sz="3300" kern="1200" dirty="0" smtClean="0"/>
            <a:t>Територіальні</a:t>
          </a:r>
          <a:endParaRPr lang="uk-UA" sz="3300" kern="1200" dirty="0"/>
        </a:p>
        <a:p>
          <a:pPr marL="285750" lvl="1" indent="-285750" algn="l" defTabSz="1466850">
            <a:lnSpc>
              <a:spcPct val="90000"/>
            </a:lnSpc>
            <a:spcBef>
              <a:spcPct val="0"/>
            </a:spcBef>
            <a:spcAft>
              <a:spcPct val="15000"/>
            </a:spcAft>
            <a:buChar char="••"/>
          </a:pPr>
          <a:r>
            <a:rPr lang="uk-UA" sz="3300" kern="1200" dirty="0" smtClean="0"/>
            <a:t>Галузеві</a:t>
          </a:r>
          <a:endParaRPr lang="uk-UA" sz="3300" kern="1200" dirty="0"/>
        </a:p>
      </dsp:txBody>
      <dsp:txXfrm>
        <a:off x="36" y="2284763"/>
        <a:ext cx="3489498" cy="1449360"/>
      </dsp:txXfrm>
    </dsp:sp>
    <dsp:sp modelId="{81883515-0766-49D3-BC12-1543EE7C3245}">
      <dsp:nvSpPr>
        <dsp:cNvPr id="0" name=""/>
        <dsp:cNvSpPr/>
      </dsp:nvSpPr>
      <dsp:spPr>
        <a:xfrm>
          <a:off x="3978064" y="1139501"/>
          <a:ext cx="3489498" cy="1145262"/>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34696" tIns="134112" rIns="234696" bIns="134112" numCol="1" spcCol="1270" anchor="ctr" anchorCtr="0">
          <a:noAutofit/>
        </a:bodyPr>
        <a:lstStyle/>
        <a:p>
          <a:pPr lvl="0" algn="ctr" defTabSz="1466850">
            <a:lnSpc>
              <a:spcPct val="90000"/>
            </a:lnSpc>
            <a:spcBef>
              <a:spcPct val="0"/>
            </a:spcBef>
            <a:spcAft>
              <a:spcPct val="35000"/>
            </a:spcAft>
          </a:pPr>
          <a:r>
            <a:rPr lang="uk-UA" sz="3300" kern="1200" dirty="0" smtClean="0"/>
            <a:t>Обласні організації</a:t>
          </a:r>
          <a:endParaRPr lang="uk-UA" sz="3300" kern="1200" dirty="0"/>
        </a:p>
      </dsp:txBody>
      <dsp:txXfrm>
        <a:off x="3978064" y="1139501"/>
        <a:ext cx="3489498" cy="1145262"/>
      </dsp:txXfrm>
    </dsp:sp>
    <dsp:sp modelId="{87FE24C3-4F47-4D16-9CAA-ED5BB91055A1}">
      <dsp:nvSpPr>
        <dsp:cNvPr id="0" name=""/>
        <dsp:cNvSpPr/>
      </dsp:nvSpPr>
      <dsp:spPr>
        <a:xfrm>
          <a:off x="3978064" y="2284763"/>
          <a:ext cx="3489498" cy="144936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6022" tIns="176022" rIns="234696" bIns="264033" numCol="1" spcCol="1270" anchor="t" anchorCtr="0">
          <a:noAutofit/>
        </a:bodyPr>
        <a:lstStyle/>
        <a:p>
          <a:pPr marL="285750" lvl="1" indent="-285750" algn="l" defTabSz="1466850">
            <a:lnSpc>
              <a:spcPct val="90000"/>
            </a:lnSpc>
            <a:spcBef>
              <a:spcPct val="0"/>
            </a:spcBef>
            <a:spcAft>
              <a:spcPct val="15000"/>
            </a:spcAft>
            <a:buChar char="••"/>
          </a:pPr>
          <a:r>
            <a:rPr lang="uk-UA" sz="3300" kern="1200" dirty="0" smtClean="0"/>
            <a:t>Територіальні</a:t>
          </a:r>
          <a:endParaRPr lang="uk-UA" sz="3300" kern="1200" dirty="0"/>
        </a:p>
        <a:p>
          <a:pPr marL="285750" lvl="1" indent="-285750" algn="l" defTabSz="1466850">
            <a:lnSpc>
              <a:spcPct val="90000"/>
            </a:lnSpc>
            <a:spcBef>
              <a:spcPct val="0"/>
            </a:spcBef>
            <a:spcAft>
              <a:spcPct val="15000"/>
            </a:spcAft>
            <a:buChar char="••"/>
          </a:pPr>
          <a:r>
            <a:rPr lang="uk-UA" sz="3300" kern="1200" dirty="0" smtClean="0"/>
            <a:t>Галузеві</a:t>
          </a:r>
          <a:endParaRPr lang="uk-UA" sz="3300" kern="1200" dirty="0"/>
        </a:p>
      </dsp:txBody>
      <dsp:txXfrm>
        <a:off x="3978064" y="2284763"/>
        <a:ext cx="3489498" cy="144936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9D7B533-CC91-4B32-AA55-044B1F3B6F5F}">
      <dsp:nvSpPr>
        <dsp:cNvPr id="0" name=""/>
        <dsp:cNvSpPr/>
      </dsp:nvSpPr>
      <dsp:spPr>
        <a:xfrm>
          <a:off x="2333" y="1611235"/>
          <a:ext cx="2275284" cy="72883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uk-UA" sz="2100" kern="1200" dirty="0" smtClean="0"/>
            <a:t>Місцеві об'єднання </a:t>
          </a:r>
          <a:endParaRPr lang="uk-UA" sz="2100" kern="1200" dirty="0"/>
        </a:p>
      </dsp:txBody>
      <dsp:txXfrm>
        <a:off x="2333" y="1611235"/>
        <a:ext cx="2275284" cy="728833"/>
      </dsp:txXfrm>
    </dsp:sp>
    <dsp:sp modelId="{E7E218D8-25AE-4004-8FC5-37E5375DAE5F}">
      <dsp:nvSpPr>
        <dsp:cNvPr id="0" name=""/>
        <dsp:cNvSpPr/>
      </dsp:nvSpPr>
      <dsp:spPr>
        <a:xfrm>
          <a:off x="2333" y="2340069"/>
          <a:ext cx="2275284" cy="9223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uk-UA" sz="2100" kern="1200" dirty="0" smtClean="0"/>
            <a:t>Територіальні</a:t>
          </a:r>
          <a:endParaRPr lang="uk-UA" sz="2100" kern="1200" dirty="0"/>
        </a:p>
        <a:p>
          <a:pPr marL="228600" lvl="1" indent="-228600" algn="l" defTabSz="933450">
            <a:lnSpc>
              <a:spcPct val="90000"/>
            </a:lnSpc>
            <a:spcBef>
              <a:spcPct val="0"/>
            </a:spcBef>
            <a:spcAft>
              <a:spcPct val="15000"/>
            </a:spcAft>
            <a:buChar char="••"/>
          </a:pPr>
          <a:r>
            <a:rPr lang="uk-UA" sz="2100" kern="1200" dirty="0" smtClean="0"/>
            <a:t>Галузеві</a:t>
          </a:r>
          <a:endParaRPr lang="uk-UA" sz="2100" kern="1200" dirty="0"/>
        </a:p>
      </dsp:txBody>
      <dsp:txXfrm>
        <a:off x="2333" y="2340069"/>
        <a:ext cx="2275284" cy="922320"/>
      </dsp:txXfrm>
    </dsp:sp>
    <dsp:sp modelId="{10FFA138-58D7-480C-9F1E-EFE79520FDF1}">
      <dsp:nvSpPr>
        <dsp:cNvPr id="0" name=""/>
        <dsp:cNvSpPr/>
      </dsp:nvSpPr>
      <dsp:spPr>
        <a:xfrm>
          <a:off x="2596157" y="1611235"/>
          <a:ext cx="2275284" cy="72883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uk-UA" sz="2100" kern="1200" dirty="0" smtClean="0"/>
            <a:t>Обласні об'єднання </a:t>
          </a:r>
          <a:endParaRPr lang="uk-UA" sz="2100" kern="1200" dirty="0"/>
        </a:p>
      </dsp:txBody>
      <dsp:txXfrm>
        <a:off x="2596157" y="1611235"/>
        <a:ext cx="2275284" cy="728833"/>
      </dsp:txXfrm>
    </dsp:sp>
    <dsp:sp modelId="{4EEEA60F-C4A5-45C1-BB44-47FFE3630580}">
      <dsp:nvSpPr>
        <dsp:cNvPr id="0" name=""/>
        <dsp:cNvSpPr/>
      </dsp:nvSpPr>
      <dsp:spPr>
        <a:xfrm>
          <a:off x="2596157" y="2340069"/>
          <a:ext cx="2275284" cy="9223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uk-UA" sz="2100" kern="1200" dirty="0" smtClean="0"/>
            <a:t>Територіальні</a:t>
          </a:r>
          <a:endParaRPr lang="uk-UA" sz="2100" kern="1200" dirty="0"/>
        </a:p>
        <a:p>
          <a:pPr marL="228600" lvl="1" indent="-228600" algn="l" defTabSz="933450">
            <a:lnSpc>
              <a:spcPct val="90000"/>
            </a:lnSpc>
            <a:spcBef>
              <a:spcPct val="0"/>
            </a:spcBef>
            <a:spcAft>
              <a:spcPct val="15000"/>
            </a:spcAft>
            <a:buChar char="••"/>
          </a:pPr>
          <a:r>
            <a:rPr lang="uk-UA" sz="2100" kern="1200" dirty="0" smtClean="0"/>
            <a:t>Галузеві</a:t>
          </a:r>
          <a:endParaRPr lang="uk-UA" sz="2100" kern="1200" dirty="0"/>
        </a:p>
      </dsp:txBody>
      <dsp:txXfrm>
        <a:off x="2596157" y="2340069"/>
        <a:ext cx="2275284" cy="922320"/>
      </dsp:txXfrm>
    </dsp:sp>
    <dsp:sp modelId="{4A0FC060-F1D0-4EF7-A1BC-8FAF612BCAE2}">
      <dsp:nvSpPr>
        <dsp:cNvPr id="0" name=""/>
        <dsp:cNvSpPr/>
      </dsp:nvSpPr>
      <dsp:spPr>
        <a:xfrm>
          <a:off x="5189981" y="1611235"/>
          <a:ext cx="2275284" cy="728833"/>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lvl="0" algn="ctr" defTabSz="933450">
            <a:lnSpc>
              <a:spcPct val="90000"/>
            </a:lnSpc>
            <a:spcBef>
              <a:spcPct val="0"/>
            </a:spcBef>
            <a:spcAft>
              <a:spcPct val="35000"/>
            </a:spcAft>
          </a:pPr>
          <a:r>
            <a:rPr lang="uk-UA" sz="2100" kern="1200" dirty="0" smtClean="0"/>
            <a:t>Всеукраїнські об'єднання </a:t>
          </a:r>
          <a:endParaRPr lang="uk-UA" sz="2100" kern="1200" dirty="0"/>
        </a:p>
      </dsp:txBody>
      <dsp:txXfrm>
        <a:off x="5189981" y="1611235"/>
        <a:ext cx="2275284" cy="728833"/>
      </dsp:txXfrm>
    </dsp:sp>
    <dsp:sp modelId="{C6639CCD-00BB-4F11-B209-6A398D13B480}">
      <dsp:nvSpPr>
        <dsp:cNvPr id="0" name=""/>
        <dsp:cNvSpPr/>
      </dsp:nvSpPr>
      <dsp:spPr>
        <a:xfrm>
          <a:off x="5189981" y="2340069"/>
          <a:ext cx="2275284" cy="922320"/>
        </a:xfrm>
        <a:prstGeom prst="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Char char="••"/>
          </a:pPr>
          <a:r>
            <a:rPr lang="uk-UA" sz="2100" kern="1200" dirty="0" smtClean="0"/>
            <a:t>Територіальні</a:t>
          </a:r>
          <a:endParaRPr lang="uk-UA" sz="2100" kern="1200" dirty="0"/>
        </a:p>
        <a:p>
          <a:pPr marL="228600" lvl="1" indent="-228600" algn="l" defTabSz="933450">
            <a:lnSpc>
              <a:spcPct val="90000"/>
            </a:lnSpc>
            <a:spcBef>
              <a:spcPct val="0"/>
            </a:spcBef>
            <a:spcAft>
              <a:spcPct val="15000"/>
            </a:spcAft>
            <a:buChar char="••"/>
          </a:pPr>
          <a:r>
            <a:rPr lang="uk-UA" sz="2100" kern="1200" dirty="0" smtClean="0"/>
            <a:t>Галузеві</a:t>
          </a:r>
          <a:endParaRPr lang="uk-UA" sz="2100" kern="1200" dirty="0"/>
        </a:p>
      </dsp:txBody>
      <dsp:txXfrm>
        <a:off x="5189981" y="2340069"/>
        <a:ext cx="2275284" cy="92232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1">
        <a:schemeClr val="bg1"/>
      </p:bgRef>
    </p:bg>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2286000" y="3124200"/>
            <a:ext cx="6172200" cy="1894362"/>
          </a:xfrm>
        </p:spPr>
        <p:txBody>
          <a:bodyPr/>
          <a:lstStyle>
            <a:lvl1pPr>
              <a:defRPr b="1"/>
            </a:lvl1pPr>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bwMode="auto">
          <a:xfrm rot="5400000">
            <a:off x="7764621" y="1174097"/>
            <a:ext cx="2286000" cy="381000"/>
          </a:xfrm>
        </p:spPr>
        <p:txBody>
          <a:bodyPr/>
          <a:lstStyle/>
          <a:p>
            <a:endParaRPr lang="ru-RU" altLang="uk-UA"/>
          </a:p>
        </p:txBody>
      </p:sp>
      <p:sp>
        <p:nvSpPr>
          <p:cNvPr id="17" name="Нижний колонтитул 16"/>
          <p:cNvSpPr>
            <a:spLocks noGrp="1"/>
          </p:cNvSpPr>
          <p:nvPr>
            <p:ph type="ftr" sz="quarter" idx="11"/>
          </p:nvPr>
        </p:nvSpPr>
        <p:spPr bwMode="auto">
          <a:xfrm rot="5400000">
            <a:off x="7077269" y="4181669"/>
            <a:ext cx="3657600" cy="384048"/>
          </a:xfrm>
        </p:spPr>
        <p:txBody>
          <a:bodyPr/>
          <a:lstStyle/>
          <a:p>
            <a:endParaRPr lang="ru-RU" altLang="uk-UA"/>
          </a:p>
        </p:txBody>
      </p:sp>
      <p:sp>
        <p:nvSpPr>
          <p:cNvPr id="10" name="Прямоугольник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Прямоугольник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Прямоугольник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ая соединительная линия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Прямая соединительная линия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Прямая соединительная линия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Прямоугольник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Овал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Овал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Овал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Номер слайда 28"/>
          <p:cNvSpPr>
            <a:spLocks noGrp="1"/>
          </p:cNvSpPr>
          <p:nvPr>
            <p:ph type="sldNum" sz="quarter" idx="12"/>
          </p:nvPr>
        </p:nvSpPr>
        <p:spPr bwMode="auto">
          <a:xfrm>
            <a:off x="1325544" y="4928702"/>
            <a:ext cx="609600" cy="517524"/>
          </a:xfrm>
        </p:spPr>
        <p:txBody>
          <a:bodyPr/>
          <a:lstStyle/>
          <a:p>
            <a:fld id="{632AF776-8BD2-4A59-BA70-1817863955B5}" type="slidenum">
              <a:rPr lang="ru-RU" altLang="uk-UA" smtClean="0"/>
              <a:pPr/>
              <a:t>‹#›</a:t>
            </a:fld>
            <a:endParaRPr lang="ru-RU" altLang="uk-U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8" name="Объект 7"/>
          <p:cNvSpPr>
            <a:spLocks noGrp="1"/>
          </p:cNvSpPr>
          <p:nvPr>
            <p:ph sz="quarter" idx="1"/>
          </p:nvPr>
        </p:nvSpPr>
        <p:spPr>
          <a:xfrm>
            <a:off x="457200" y="1600200"/>
            <a:ext cx="7467600" cy="4873752"/>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4"/>
          </p:nvPr>
        </p:nvSpPr>
        <p:spPr/>
        <p:txBody>
          <a:bodyPr rtlCol="0"/>
          <a:lstStyle/>
          <a:p>
            <a:endParaRPr lang="ru-RU" altLang="uk-UA"/>
          </a:p>
        </p:txBody>
      </p:sp>
      <p:sp>
        <p:nvSpPr>
          <p:cNvPr id="9" name="Номер слайда 8"/>
          <p:cNvSpPr>
            <a:spLocks noGrp="1"/>
          </p:cNvSpPr>
          <p:nvPr>
            <p:ph type="sldNum" sz="quarter" idx="15"/>
          </p:nvPr>
        </p:nvSpPr>
        <p:spPr/>
        <p:txBody>
          <a:bodyPr rtlCol="0"/>
          <a:lstStyle/>
          <a:p>
            <a:fld id="{4BFD2244-D719-4A7C-A2F8-B5FBA577F06F}" type="slidenum">
              <a:rPr lang="ru-RU" altLang="uk-UA" smtClean="0"/>
              <a:pPr/>
              <a:t>‹#›</a:t>
            </a:fld>
            <a:endParaRPr lang="ru-RU" altLang="uk-UA"/>
          </a:p>
        </p:txBody>
      </p:sp>
      <p:sp>
        <p:nvSpPr>
          <p:cNvPr id="10" name="Нижний колонтитул 9"/>
          <p:cNvSpPr>
            <a:spLocks noGrp="1"/>
          </p:cNvSpPr>
          <p:nvPr>
            <p:ph type="ftr" sz="quarter" idx="16"/>
          </p:nvPr>
        </p:nvSpPr>
        <p:spPr/>
        <p:txBody>
          <a:bodyPr rtlCol="0"/>
          <a:lstStyle/>
          <a:p>
            <a:endParaRPr lang="ru-RU" alt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86000" y="2895600"/>
            <a:ext cx="6172200" cy="2053590"/>
          </a:xfrm>
        </p:spPr>
        <p:txBody>
          <a:bodyPr/>
          <a:lstStyle>
            <a:lvl1pPr algn="l">
              <a:buNone/>
              <a:defRPr sz="3000" b="1" cap="small" baseline="0"/>
            </a:lvl1pPr>
          </a:lstStyle>
          <a:p>
            <a:r>
              <a:rPr kumimoji="0" lang="ru-RU" smtClean="0"/>
              <a:t>Образец заголовка</a:t>
            </a:r>
            <a:endParaRPr kumimoji="0" lang="en-US"/>
          </a:p>
        </p:txBody>
      </p:sp>
      <p:sp>
        <p:nvSpPr>
          <p:cNvPr id="3" name="Текст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bwMode="auto">
          <a:xfrm rot="5400000">
            <a:off x="7763256" y="1170432"/>
            <a:ext cx="2286000" cy="381000"/>
          </a:xfrm>
        </p:spPr>
        <p:txBody>
          <a:bodyPr/>
          <a:lstStyle/>
          <a:p>
            <a:endParaRPr lang="ru-RU" altLang="uk-UA"/>
          </a:p>
        </p:txBody>
      </p:sp>
      <p:sp>
        <p:nvSpPr>
          <p:cNvPr id="5" name="Нижний колонтитул 4"/>
          <p:cNvSpPr>
            <a:spLocks noGrp="1"/>
          </p:cNvSpPr>
          <p:nvPr>
            <p:ph type="ftr" sz="quarter" idx="11"/>
          </p:nvPr>
        </p:nvSpPr>
        <p:spPr bwMode="auto">
          <a:xfrm rot="5400000">
            <a:off x="7077456" y="4178808"/>
            <a:ext cx="3657600" cy="384048"/>
          </a:xfrm>
        </p:spPr>
        <p:txBody>
          <a:bodyPr/>
          <a:lstStyle/>
          <a:p>
            <a:endParaRPr lang="ru-RU" altLang="uk-UA"/>
          </a:p>
        </p:txBody>
      </p:sp>
      <p:sp>
        <p:nvSpPr>
          <p:cNvPr id="9" name="Прямоугольник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Прямая соединительная линия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Прямая соединительная линия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Прямая соединительная линия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Прямая соединительная линия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Прямоугольник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Овал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Овал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Овал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Овал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Овал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Прямая соединительная линия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Номер слайда 5"/>
          <p:cNvSpPr>
            <a:spLocks noGrp="1"/>
          </p:cNvSpPr>
          <p:nvPr>
            <p:ph type="sldNum" sz="quarter" idx="12"/>
          </p:nvPr>
        </p:nvSpPr>
        <p:spPr bwMode="auto">
          <a:xfrm>
            <a:off x="1340616" y="4928702"/>
            <a:ext cx="609600" cy="517524"/>
          </a:xfrm>
        </p:spPr>
        <p:txBody>
          <a:bodyPr/>
          <a:lstStyle/>
          <a:p>
            <a:fld id="{A97C2DD5-7BBA-4B1E-A992-10AFE923D133}" type="slidenum">
              <a:rPr lang="ru-RU" altLang="uk-UA" smtClean="0"/>
              <a:pPr/>
              <a:t>‹#›</a:t>
            </a:fld>
            <a:endParaRPr lang="ru-RU" altLang="uk-UA"/>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endParaRPr lang="ru-RU" altLang="uk-UA"/>
          </a:p>
        </p:txBody>
      </p:sp>
      <p:sp>
        <p:nvSpPr>
          <p:cNvPr id="6" name="Нижний колонтитул 5"/>
          <p:cNvSpPr>
            <a:spLocks noGrp="1"/>
          </p:cNvSpPr>
          <p:nvPr>
            <p:ph type="ftr" sz="quarter" idx="11"/>
          </p:nvPr>
        </p:nvSpPr>
        <p:spPr/>
        <p:txBody>
          <a:bodyPr/>
          <a:lstStyle/>
          <a:p>
            <a:endParaRPr lang="ru-RU" altLang="uk-UA"/>
          </a:p>
        </p:txBody>
      </p:sp>
      <p:sp>
        <p:nvSpPr>
          <p:cNvPr id="7" name="Номер слайда 6"/>
          <p:cNvSpPr>
            <a:spLocks noGrp="1"/>
          </p:cNvSpPr>
          <p:nvPr>
            <p:ph type="sldNum" sz="quarter" idx="12"/>
          </p:nvPr>
        </p:nvSpPr>
        <p:spPr/>
        <p:txBody>
          <a:bodyPr/>
          <a:lstStyle/>
          <a:p>
            <a:fld id="{48C32DC4-39B5-4911-9A5F-C3ABFCB11501}" type="slidenum">
              <a:rPr lang="ru-RU" altLang="uk-UA" smtClean="0"/>
              <a:pPr/>
              <a:t>‹#›</a:t>
            </a:fld>
            <a:endParaRPr lang="ru-RU" altLang="uk-UA"/>
          </a:p>
        </p:txBody>
      </p:sp>
      <p:sp>
        <p:nvSpPr>
          <p:cNvPr id="9" name="Объект 8"/>
          <p:cNvSpPr>
            <a:spLocks noGrp="1"/>
          </p:cNvSpPr>
          <p:nvPr>
            <p:ph sz="quarter" idx="1"/>
          </p:nvPr>
        </p:nvSpPr>
        <p:spPr>
          <a:xfrm>
            <a:off x="457200"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Объект 10"/>
          <p:cNvSpPr>
            <a:spLocks noGrp="1"/>
          </p:cNvSpPr>
          <p:nvPr>
            <p:ph sz="quarter" idx="2"/>
          </p:nvPr>
        </p:nvSpPr>
        <p:spPr>
          <a:xfrm>
            <a:off x="4270248" y="1600200"/>
            <a:ext cx="3657600" cy="45720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7543800" cy="1143000"/>
          </a:xfrm>
        </p:spPr>
        <p:txBody>
          <a:bodyPr anchor="b"/>
          <a:lstStyle>
            <a:lvl1pPr>
              <a:defRPr/>
            </a:lvl1pPr>
          </a:lstStyle>
          <a:p>
            <a:r>
              <a:rPr kumimoji="0" lang="ru-RU" smtClean="0"/>
              <a:t>Образец заголовка</a:t>
            </a:r>
            <a:endParaRPr kumimoji="0" lang="en-US"/>
          </a:p>
        </p:txBody>
      </p:sp>
      <p:sp>
        <p:nvSpPr>
          <p:cNvPr id="7" name="Дата 6"/>
          <p:cNvSpPr>
            <a:spLocks noGrp="1"/>
          </p:cNvSpPr>
          <p:nvPr>
            <p:ph type="dt" sz="half" idx="10"/>
          </p:nvPr>
        </p:nvSpPr>
        <p:spPr/>
        <p:txBody>
          <a:bodyPr/>
          <a:lstStyle/>
          <a:p>
            <a:endParaRPr lang="ru-RU" altLang="uk-UA"/>
          </a:p>
        </p:txBody>
      </p:sp>
      <p:sp>
        <p:nvSpPr>
          <p:cNvPr id="8" name="Нижний колонтитул 7"/>
          <p:cNvSpPr>
            <a:spLocks noGrp="1"/>
          </p:cNvSpPr>
          <p:nvPr>
            <p:ph type="ftr" sz="quarter" idx="11"/>
          </p:nvPr>
        </p:nvSpPr>
        <p:spPr/>
        <p:txBody>
          <a:bodyPr/>
          <a:lstStyle/>
          <a:p>
            <a:endParaRPr lang="ru-RU" altLang="uk-UA"/>
          </a:p>
        </p:txBody>
      </p:sp>
      <p:sp>
        <p:nvSpPr>
          <p:cNvPr id="9" name="Номер слайда 8"/>
          <p:cNvSpPr>
            <a:spLocks noGrp="1"/>
          </p:cNvSpPr>
          <p:nvPr>
            <p:ph type="sldNum" sz="quarter" idx="12"/>
          </p:nvPr>
        </p:nvSpPr>
        <p:spPr/>
        <p:txBody>
          <a:bodyPr/>
          <a:lstStyle/>
          <a:p>
            <a:fld id="{55B5CA36-4418-4AE0-9344-8B2806387C29}" type="slidenum">
              <a:rPr lang="ru-RU" altLang="uk-UA" smtClean="0"/>
              <a:pPr/>
              <a:t>‹#›</a:t>
            </a:fld>
            <a:endParaRPr lang="ru-RU" altLang="uk-UA"/>
          </a:p>
        </p:txBody>
      </p:sp>
      <p:sp>
        <p:nvSpPr>
          <p:cNvPr id="11" name="Объект 10"/>
          <p:cNvSpPr>
            <a:spLocks noGrp="1"/>
          </p:cNvSpPr>
          <p:nvPr>
            <p:ph sz="quarter" idx="2"/>
          </p:nvPr>
        </p:nvSpPr>
        <p:spPr>
          <a:xfrm>
            <a:off x="457200"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Объект 12"/>
          <p:cNvSpPr>
            <a:spLocks noGrp="1"/>
          </p:cNvSpPr>
          <p:nvPr>
            <p:ph sz="quarter" idx="4"/>
          </p:nvPr>
        </p:nvSpPr>
        <p:spPr>
          <a:xfrm>
            <a:off x="4371975" y="2362200"/>
            <a:ext cx="3657600" cy="3886200"/>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2" name="Текст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
        <p:nvSpPr>
          <p:cNvPr id="14" name="Текст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ru-RU" smtClean="0"/>
              <a:t>Образец текста</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6" name="Дата 5"/>
          <p:cNvSpPr>
            <a:spLocks noGrp="1"/>
          </p:cNvSpPr>
          <p:nvPr>
            <p:ph type="dt" sz="half" idx="10"/>
          </p:nvPr>
        </p:nvSpPr>
        <p:spPr/>
        <p:txBody>
          <a:bodyPr rtlCol="0"/>
          <a:lstStyle/>
          <a:p>
            <a:endParaRPr lang="ru-RU" altLang="uk-UA"/>
          </a:p>
        </p:txBody>
      </p:sp>
      <p:sp>
        <p:nvSpPr>
          <p:cNvPr id="7" name="Номер слайда 6"/>
          <p:cNvSpPr>
            <a:spLocks noGrp="1"/>
          </p:cNvSpPr>
          <p:nvPr>
            <p:ph type="sldNum" sz="quarter" idx="11"/>
          </p:nvPr>
        </p:nvSpPr>
        <p:spPr/>
        <p:txBody>
          <a:bodyPr rtlCol="0"/>
          <a:lstStyle/>
          <a:p>
            <a:fld id="{FF3EA2E9-D534-4FE2-BE38-5B073EE61E47}" type="slidenum">
              <a:rPr lang="ru-RU" altLang="uk-UA" smtClean="0"/>
              <a:pPr/>
              <a:t>‹#›</a:t>
            </a:fld>
            <a:endParaRPr lang="ru-RU" altLang="uk-UA"/>
          </a:p>
        </p:txBody>
      </p:sp>
      <p:sp>
        <p:nvSpPr>
          <p:cNvPr id="8" name="Нижний колонтитул 7"/>
          <p:cNvSpPr>
            <a:spLocks noGrp="1"/>
          </p:cNvSpPr>
          <p:nvPr>
            <p:ph type="ftr" sz="quarter" idx="12"/>
          </p:nvPr>
        </p:nvSpPr>
        <p:spPr/>
        <p:txBody>
          <a:bodyPr rtlCol="0"/>
          <a:lstStyle/>
          <a:p>
            <a:endParaRPr lang="ru-RU" alt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altLang="uk-UA"/>
          </a:p>
        </p:txBody>
      </p:sp>
      <p:sp>
        <p:nvSpPr>
          <p:cNvPr id="3" name="Нижний колонтитул 2"/>
          <p:cNvSpPr>
            <a:spLocks noGrp="1"/>
          </p:cNvSpPr>
          <p:nvPr>
            <p:ph type="ftr" sz="quarter" idx="11"/>
          </p:nvPr>
        </p:nvSpPr>
        <p:spPr/>
        <p:txBody>
          <a:bodyPr/>
          <a:lstStyle/>
          <a:p>
            <a:endParaRPr lang="ru-RU" altLang="uk-UA"/>
          </a:p>
        </p:txBody>
      </p:sp>
      <p:sp>
        <p:nvSpPr>
          <p:cNvPr id="4" name="Номер слайда 3"/>
          <p:cNvSpPr>
            <a:spLocks noGrp="1"/>
          </p:cNvSpPr>
          <p:nvPr>
            <p:ph type="sldNum" sz="quarter" idx="12"/>
          </p:nvPr>
        </p:nvSpPr>
        <p:spPr/>
        <p:txBody>
          <a:bodyPr/>
          <a:lstStyle/>
          <a:p>
            <a:fld id="{93504A1D-7D68-4AB5-B017-0181393B4752}" type="slidenum">
              <a:rPr lang="ru-RU" altLang="uk-UA" smtClean="0"/>
              <a:pPr/>
              <a:t>‹#›</a:t>
            </a:fld>
            <a:endParaRPr lang="ru-RU" alt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1">
        <a:schemeClr val="bg1"/>
      </p:bgRef>
    </p:bg>
    <p:spTree>
      <p:nvGrpSpPr>
        <p:cNvPr id="1" name=""/>
        <p:cNvGrpSpPr/>
        <p:nvPr/>
      </p:nvGrpSpPr>
      <p:grpSpPr>
        <a:xfrm>
          <a:off x="0" y="0"/>
          <a:ext cx="0" cy="0"/>
          <a:chOff x="0" y="0"/>
          <a:chExt cx="0" cy="0"/>
        </a:xfrm>
      </p:grpSpPr>
      <p:sp>
        <p:nvSpPr>
          <p:cNvPr id="10" name="Прямая соединительная линия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Заголовок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ru-RU" smtClean="0"/>
              <a:t>Образец заголовка</a:t>
            </a:r>
            <a:endParaRPr kumimoji="0" lang="en-US"/>
          </a:p>
        </p:txBody>
      </p:sp>
      <p:sp>
        <p:nvSpPr>
          <p:cNvPr id="3" name="Текст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8" name="Прямая соединительная линия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Прямая соединительная линия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Прямая соединительная линия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оугольник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ая соединительная линия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Овал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Объект 17"/>
          <p:cNvSpPr>
            <a:spLocks noGrp="1"/>
          </p:cNvSpPr>
          <p:nvPr>
            <p:ph sz="quarter" idx="1"/>
          </p:nvPr>
        </p:nvSpPr>
        <p:spPr>
          <a:xfrm>
            <a:off x="304800" y="274320"/>
            <a:ext cx="5638800" cy="6327648"/>
          </a:xfrm>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4"/>
          </p:nvPr>
        </p:nvSpPr>
        <p:spPr/>
        <p:txBody>
          <a:bodyPr rtlCol="0"/>
          <a:lstStyle/>
          <a:p>
            <a:endParaRPr lang="ru-RU" altLang="uk-UA"/>
          </a:p>
        </p:txBody>
      </p:sp>
      <p:sp>
        <p:nvSpPr>
          <p:cNvPr id="22" name="Номер слайда 21"/>
          <p:cNvSpPr>
            <a:spLocks noGrp="1"/>
          </p:cNvSpPr>
          <p:nvPr>
            <p:ph type="sldNum" sz="quarter" idx="15"/>
          </p:nvPr>
        </p:nvSpPr>
        <p:spPr/>
        <p:txBody>
          <a:bodyPr rtlCol="0"/>
          <a:lstStyle/>
          <a:p>
            <a:fld id="{07BB8856-5E34-4B86-9B40-394F3E0D7149}" type="slidenum">
              <a:rPr lang="ru-RU" altLang="uk-UA" smtClean="0"/>
              <a:pPr/>
              <a:t>‹#›</a:t>
            </a:fld>
            <a:endParaRPr lang="ru-RU" altLang="uk-UA"/>
          </a:p>
        </p:txBody>
      </p:sp>
      <p:sp>
        <p:nvSpPr>
          <p:cNvPr id="23" name="Нижний колонтитул 22"/>
          <p:cNvSpPr>
            <a:spLocks noGrp="1"/>
          </p:cNvSpPr>
          <p:nvPr>
            <p:ph type="ftr" sz="quarter" idx="16"/>
          </p:nvPr>
        </p:nvSpPr>
        <p:spPr/>
        <p:txBody>
          <a:bodyPr rtlCol="0"/>
          <a:lstStyle/>
          <a:p>
            <a:endParaRPr lang="ru-RU" altLang="uk-U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ая соединительная линия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Овал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Заголовок 1"/>
          <p:cNvSpPr>
            <a:spLocks noGrp="1"/>
          </p:cNvSpPr>
          <p:nvPr>
            <p:ph type="title"/>
          </p:nvPr>
        </p:nvSpPr>
        <p:spPr>
          <a:xfrm rot="5400000">
            <a:off x="3350133" y="3200400"/>
            <a:ext cx="6309360" cy="457200"/>
          </a:xfrm>
        </p:spPr>
        <p:txBody>
          <a:bodyPr anchor="b"/>
          <a:lstStyle>
            <a:lvl1pPr algn="l">
              <a:buNone/>
              <a:defRPr sz="2000" b="1"/>
            </a:lvl1pPr>
          </a:lstStyle>
          <a:p>
            <a:r>
              <a:rPr kumimoji="0" lang="ru-RU" smtClean="0"/>
              <a:t>Образец заголовка</a:t>
            </a:r>
            <a:endParaRPr kumimoji="0" lang="en-US"/>
          </a:p>
        </p:txBody>
      </p:sp>
      <p:sp>
        <p:nvSpPr>
          <p:cNvPr id="3" name="Рисунок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ru-RU" smtClean="0"/>
              <a:t>Вставка рисунка</a:t>
            </a:r>
            <a:endParaRPr kumimoji="0" lang="en-US" dirty="0"/>
          </a:p>
        </p:txBody>
      </p:sp>
      <p:sp>
        <p:nvSpPr>
          <p:cNvPr id="4" name="Текст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10" name="Прямая соединительная линия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Прямоугольник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ая соединительная линия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Прямая соединительная линия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Прямая соединительная линия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Дата 16"/>
          <p:cNvSpPr>
            <a:spLocks noGrp="1"/>
          </p:cNvSpPr>
          <p:nvPr>
            <p:ph type="dt" sz="half" idx="10"/>
          </p:nvPr>
        </p:nvSpPr>
        <p:spPr/>
        <p:txBody>
          <a:bodyPr rtlCol="0"/>
          <a:lstStyle/>
          <a:p>
            <a:endParaRPr lang="ru-RU" altLang="uk-UA"/>
          </a:p>
        </p:txBody>
      </p:sp>
      <p:sp>
        <p:nvSpPr>
          <p:cNvPr id="18" name="Номер слайда 17"/>
          <p:cNvSpPr>
            <a:spLocks noGrp="1"/>
          </p:cNvSpPr>
          <p:nvPr>
            <p:ph type="sldNum" sz="quarter" idx="11"/>
          </p:nvPr>
        </p:nvSpPr>
        <p:spPr/>
        <p:txBody>
          <a:bodyPr rtlCol="0"/>
          <a:lstStyle/>
          <a:p>
            <a:fld id="{E2A53BAD-3860-49F6-8DC0-2AD711D998F6}" type="slidenum">
              <a:rPr lang="ru-RU" altLang="uk-UA" smtClean="0"/>
              <a:pPr/>
              <a:t>‹#›</a:t>
            </a:fld>
            <a:endParaRPr lang="ru-RU" altLang="uk-UA"/>
          </a:p>
        </p:txBody>
      </p:sp>
      <p:sp>
        <p:nvSpPr>
          <p:cNvPr id="21" name="Нижний колонтитул 20"/>
          <p:cNvSpPr>
            <a:spLocks noGrp="1"/>
          </p:cNvSpPr>
          <p:nvPr>
            <p:ph type="ftr" sz="quarter" idx="12"/>
          </p:nvPr>
        </p:nvSpPr>
        <p:spPr/>
        <p:txBody>
          <a:bodyPr rtlCol="0"/>
          <a:lstStyle/>
          <a:p>
            <a:endParaRPr lang="ru-RU" alt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ltLang="uk-UA"/>
          </a:p>
        </p:txBody>
      </p:sp>
      <p:sp>
        <p:nvSpPr>
          <p:cNvPr id="5" name="Нижний колонтитул 4"/>
          <p:cNvSpPr>
            <a:spLocks noGrp="1"/>
          </p:cNvSpPr>
          <p:nvPr>
            <p:ph type="ftr" sz="quarter" idx="11"/>
          </p:nvPr>
        </p:nvSpPr>
        <p:spPr/>
        <p:txBody>
          <a:bodyPr/>
          <a:lstStyle/>
          <a:p>
            <a:endParaRPr lang="ru-RU" altLang="uk-UA"/>
          </a:p>
        </p:txBody>
      </p:sp>
      <p:sp>
        <p:nvSpPr>
          <p:cNvPr id="6" name="Номер слайда 5"/>
          <p:cNvSpPr>
            <a:spLocks noGrp="1"/>
          </p:cNvSpPr>
          <p:nvPr>
            <p:ph type="sldNum" sz="quarter" idx="12"/>
          </p:nvPr>
        </p:nvSpPr>
        <p:spPr/>
        <p:txBody>
          <a:bodyPr/>
          <a:lstStyle/>
          <a:p>
            <a:fld id="{B4C7FEA5-D461-4302-B52E-63CA30D395BB}" type="slidenum">
              <a:rPr lang="ru-RU" altLang="uk-UA" smtClean="0"/>
              <a:pPr/>
              <a:t>‹#›</a:t>
            </a:fld>
            <a:endParaRPr lang="ru-RU" alt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9"/>
            <a:ext cx="16764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endParaRPr lang="ru-RU" altLang="uk-UA"/>
          </a:p>
        </p:txBody>
      </p:sp>
      <p:sp>
        <p:nvSpPr>
          <p:cNvPr id="5" name="Нижний колонтитул 4"/>
          <p:cNvSpPr>
            <a:spLocks noGrp="1"/>
          </p:cNvSpPr>
          <p:nvPr>
            <p:ph type="ftr" sz="quarter" idx="11"/>
          </p:nvPr>
        </p:nvSpPr>
        <p:spPr/>
        <p:txBody>
          <a:bodyPr/>
          <a:lstStyle/>
          <a:p>
            <a:endParaRPr lang="ru-RU" altLang="uk-UA"/>
          </a:p>
        </p:txBody>
      </p:sp>
      <p:sp>
        <p:nvSpPr>
          <p:cNvPr id="6" name="Номер слайда 5"/>
          <p:cNvSpPr>
            <a:spLocks noGrp="1"/>
          </p:cNvSpPr>
          <p:nvPr>
            <p:ph type="sldNum" sz="quarter" idx="12"/>
          </p:nvPr>
        </p:nvSpPr>
        <p:spPr/>
        <p:txBody>
          <a:bodyPr/>
          <a:lstStyle/>
          <a:p>
            <a:fld id="{0958432C-D919-419D-B6B8-CABD35684FA8}" type="slidenum">
              <a:rPr lang="ru-RU" altLang="uk-UA" smtClean="0"/>
              <a:pPr/>
              <a:t>‹#›</a:t>
            </a:fld>
            <a:endParaRPr lang="ru-RU" alt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Прямая соединительная линия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Заголовок 21"/>
          <p:cNvSpPr>
            <a:spLocks noGrp="1"/>
          </p:cNvSpPr>
          <p:nvPr>
            <p:ph type="title"/>
          </p:nvPr>
        </p:nvSpPr>
        <p:spPr>
          <a:xfrm>
            <a:off x="457200" y="274638"/>
            <a:ext cx="7467600" cy="1143000"/>
          </a:xfrm>
          <a:prstGeom prst="rect">
            <a:avLst/>
          </a:prstGeom>
        </p:spPr>
        <p:txBody>
          <a:bodyPr vert="horz" anchor="b">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endParaRPr lang="ru-RU" altLang="uk-UA"/>
          </a:p>
        </p:txBody>
      </p:sp>
      <p:sp>
        <p:nvSpPr>
          <p:cNvPr id="3" name="Нижний колонтитул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ru-RU" altLang="uk-UA"/>
          </a:p>
        </p:txBody>
      </p:sp>
      <p:sp>
        <p:nvSpPr>
          <p:cNvPr id="7" name="Прямая соединительная линия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Прямая соединительная линия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Прямоугольник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ая соединительная линия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Овал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Номер слайда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A909BCEA-4731-438E-B007-D58FED44829E}" type="slidenum">
              <a:rPr lang="ru-RU" altLang="uk-UA" smtClean="0"/>
              <a:pPr/>
              <a:t>‹#›</a:t>
            </a:fld>
            <a:endParaRPr lang="ru-RU" altLang="uk-UA"/>
          </a:p>
        </p:txBody>
      </p:sp>
    </p:spTree>
  </p:cSld>
  <p:clrMap bg1="lt1" tx1="dk1" bg2="lt2" tx2="dk2" accent1="accent1" accent2="accent2" accent3="accent3" accent4="accent4" accent5="accent5" accent6="accent6" hlink="hlink" folHlink="folHlink"/>
  <p:sldLayoutIdLst>
    <p:sldLayoutId id="2147484061" r:id="rId1"/>
    <p:sldLayoutId id="2147484062" r:id="rId2"/>
    <p:sldLayoutId id="2147484063" r:id="rId3"/>
    <p:sldLayoutId id="2147484064" r:id="rId4"/>
    <p:sldLayoutId id="2147484065" r:id="rId5"/>
    <p:sldLayoutId id="2147484066" r:id="rId6"/>
    <p:sldLayoutId id="2147484067" r:id="rId7"/>
    <p:sldLayoutId id="2147484068" r:id="rId8"/>
    <p:sldLayoutId id="2147484069" r:id="rId9"/>
    <p:sldLayoutId id="2147484070" r:id="rId10"/>
    <p:sldLayoutId id="2147484071"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1619672" y="1196752"/>
            <a:ext cx="6264696" cy="2160240"/>
          </a:xfrm>
        </p:spPr>
        <p:txBody>
          <a:bodyPr>
            <a:normAutofit/>
          </a:bodyPr>
          <a:lstStyle/>
          <a:p>
            <a:pPr algn="ctr"/>
            <a:r>
              <a:rPr lang="uk-UA" altLang="uk-UA" sz="4000" b="1" dirty="0">
                <a:effectLst>
                  <a:outerShdw blurRad="38100" dist="38100" dir="2700000" algn="tl">
                    <a:srgbClr val="C0C0C0"/>
                  </a:outerShdw>
                </a:effectLst>
              </a:rPr>
              <a:t>Організації роботодавців та їх об'єднання</a:t>
            </a:r>
            <a:r>
              <a:rPr lang="uk-UA" altLang="uk-UA" sz="4000" dirty="0"/>
              <a:t> </a:t>
            </a:r>
            <a:endParaRPr lang="ru-RU" altLang="uk-UA" sz="4000" dirty="0"/>
          </a:p>
        </p:txBody>
      </p:sp>
    </p:spTree>
  </p:cSld>
  <p:clrMapOvr>
    <a:masterClrMapping/>
  </p:clrMapOvr>
  <mc:AlternateContent xmlns:mc="http://schemas.openxmlformats.org/markup-compatibility/2006">
    <mc:Choice xmlns:p14="http://schemas.microsoft.com/office/powerpoint/2010/main" xmlns="" Requires="p14">
      <p:transition spd="slow" p14:dur="3400">
        <p14:revea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uk-UA" altLang="uk-UA" b="1" i="1" dirty="0"/>
              <a:t>Зміст:</a:t>
            </a:r>
            <a:endParaRPr lang="ru-RU" altLang="uk-UA" b="1" i="1" dirty="0"/>
          </a:p>
        </p:txBody>
      </p:sp>
      <p:sp>
        <p:nvSpPr>
          <p:cNvPr id="101379" name="Rectangle 3"/>
          <p:cNvSpPr>
            <a:spLocks noGrp="1" noChangeArrowheads="1"/>
          </p:cNvSpPr>
          <p:nvPr>
            <p:ph sz="quarter" idx="1"/>
          </p:nvPr>
        </p:nvSpPr>
        <p:spPr>
          <a:xfrm>
            <a:off x="1403350" y="1844675"/>
            <a:ext cx="7313613" cy="4114800"/>
          </a:xfrm>
        </p:spPr>
        <p:txBody>
          <a:bodyPr/>
          <a:lstStyle/>
          <a:p>
            <a:pPr>
              <a:lnSpc>
                <a:spcPct val="80000"/>
              </a:lnSpc>
            </a:pPr>
            <a:r>
              <a:rPr lang="uk-UA" altLang="uk-UA" sz="2100" dirty="0"/>
              <a:t>Основні засади створення організацій та об’єднань організацій роботодавців.</a:t>
            </a:r>
          </a:p>
          <a:p>
            <a:pPr>
              <a:lnSpc>
                <a:spcPct val="80000"/>
              </a:lnSpc>
            </a:pPr>
            <a:r>
              <a:rPr lang="uk-UA" altLang="uk-UA" sz="2100" dirty="0"/>
              <a:t>Права організацій та об’єднань організацій роботодавців.</a:t>
            </a:r>
          </a:p>
          <a:p>
            <a:pPr>
              <a:lnSpc>
                <a:spcPct val="80000"/>
              </a:lnSpc>
            </a:pPr>
            <a:r>
              <a:rPr lang="uk-UA" altLang="uk-UA" sz="2100" dirty="0" smtClean="0"/>
              <a:t>Відносини </a:t>
            </a:r>
            <a:r>
              <a:rPr lang="uk-UA" altLang="uk-UA" sz="2100" dirty="0"/>
              <a:t>організацій роботодавців, їх об'єднань з органами державної влади та органами місцевого самоврядування.</a:t>
            </a:r>
          </a:p>
          <a:p>
            <a:pPr>
              <a:lnSpc>
                <a:spcPct val="80000"/>
              </a:lnSpc>
            </a:pPr>
            <a:r>
              <a:rPr lang="uk-UA" altLang="uk-UA" sz="2100" dirty="0"/>
              <a:t>Міжнародні зв'язки організацій роботодавців, їх об'єднань.</a:t>
            </a:r>
          </a:p>
          <a:p>
            <a:pPr>
              <a:lnSpc>
                <a:spcPct val="80000"/>
              </a:lnSpc>
            </a:pPr>
            <a:r>
              <a:rPr lang="uk-UA" altLang="uk-UA" sz="2100" dirty="0"/>
              <a:t>Інструменти представництва та захисту інтересів роботодавців.</a:t>
            </a:r>
            <a:endParaRPr lang="ru-RU" altLang="uk-UA" sz="2100" dirty="0"/>
          </a:p>
        </p:txBody>
      </p:sp>
    </p:spTree>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467544" y="116632"/>
            <a:ext cx="7467600" cy="1143000"/>
          </a:xfrm>
        </p:spPr>
        <p:txBody>
          <a:bodyPr>
            <a:normAutofit/>
          </a:bodyPr>
          <a:lstStyle/>
          <a:p>
            <a:r>
              <a:rPr lang="uk-UA" altLang="uk-UA" sz="2800" dirty="0">
                <a:effectLst>
                  <a:outerShdw blurRad="38100" dist="38100" dir="2700000" algn="tl">
                    <a:srgbClr val="C0C0C0"/>
                  </a:outerShdw>
                </a:effectLst>
              </a:rPr>
              <a:t>Основні засади створення організацій та об’єднань організацій </a:t>
            </a:r>
            <a:r>
              <a:rPr lang="uk-UA" altLang="uk-UA" sz="2800" dirty="0" smtClean="0">
                <a:effectLst>
                  <a:outerShdw blurRad="38100" dist="38100" dir="2700000" algn="tl">
                    <a:srgbClr val="C0C0C0"/>
                  </a:outerShdw>
                </a:effectLst>
              </a:rPr>
              <a:t>роботодавців</a:t>
            </a:r>
            <a:endParaRPr lang="ru-RU" altLang="uk-UA" sz="2800" dirty="0">
              <a:effectLst>
                <a:outerShdw blurRad="38100" dist="38100" dir="2700000" algn="tl">
                  <a:srgbClr val="C0C0C0"/>
                </a:outerShdw>
              </a:effectLst>
            </a:endParaRPr>
          </a:p>
        </p:txBody>
      </p:sp>
      <p:sp>
        <p:nvSpPr>
          <p:cNvPr id="102403" name="Rectangle 3"/>
          <p:cNvSpPr>
            <a:spLocks noGrp="1" noChangeArrowheads="1"/>
          </p:cNvSpPr>
          <p:nvPr>
            <p:ph sz="quarter" idx="1"/>
          </p:nvPr>
        </p:nvSpPr>
        <p:spPr>
          <a:xfrm>
            <a:off x="467544" y="1412776"/>
            <a:ext cx="7632848" cy="4896544"/>
          </a:xfrm>
        </p:spPr>
        <p:txBody>
          <a:bodyPr>
            <a:noAutofit/>
          </a:bodyPr>
          <a:lstStyle/>
          <a:p>
            <a:pPr algn="just">
              <a:lnSpc>
                <a:spcPct val="80000"/>
              </a:lnSpc>
              <a:buFont typeface="Wingdings" pitchFamily="2" charset="2"/>
              <a:buNone/>
            </a:pPr>
            <a:r>
              <a:rPr lang="uk-UA" altLang="uk-UA" sz="1800" b="1" u="sng" dirty="0"/>
              <a:t>Організації</a:t>
            </a:r>
            <a:r>
              <a:rPr lang="uk-UA" altLang="uk-UA" sz="1800" b="1" dirty="0"/>
              <a:t> роботодавців</a:t>
            </a:r>
            <a:r>
              <a:rPr lang="uk-UA" altLang="uk-UA" sz="1800" dirty="0"/>
              <a:t> створюються і діють за територіальною або галузевою ознакою та мають статус місцевих, обласних, республіканських Автономної Республіки Крим (далі - республіканських).</a:t>
            </a:r>
          </a:p>
          <a:p>
            <a:pPr algn="just">
              <a:lnSpc>
                <a:spcPct val="80000"/>
              </a:lnSpc>
              <a:buFont typeface="Wingdings" pitchFamily="2" charset="2"/>
              <a:buNone/>
            </a:pPr>
            <a:r>
              <a:rPr lang="uk-UA" altLang="uk-UA" sz="1800" dirty="0"/>
              <a:t>Статус </a:t>
            </a:r>
            <a:r>
              <a:rPr lang="uk-UA" altLang="uk-UA" sz="1800" u="sng" dirty="0"/>
              <a:t>місцевих</a:t>
            </a:r>
            <a:r>
              <a:rPr lang="uk-UA" altLang="uk-UA" sz="1800" dirty="0"/>
              <a:t> мають організації роботодавців, діяльність яких поширюється на територію відповідної адміністративно-територіальної одиниці (село, селище, район у місті, місто, район) і які на момент державної реєстрації об'єднують не менше десяти роботодавців цієї адміністративно-територіальної одиниці </a:t>
            </a:r>
            <a:r>
              <a:rPr lang="uk-UA" altLang="uk-UA" sz="1800" u="sng" dirty="0"/>
              <a:t>або двох і більше роботодавців певної групи (класу) виду економічної діяльності в межах цієї адміністративно-територіальної одиниці</a:t>
            </a:r>
            <a:r>
              <a:rPr lang="uk-UA" altLang="uk-UA" sz="1800" dirty="0"/>
              <a:t>.</a:t>
            </a:r>
          </a:p>
          <a:p>
            <a:pPr algn="just">
              <a:lnSpc>
                <a:spcPct val="80000"/>
              </a:lnSpc>
              <a:buFont typeface="Wingdings" pitchFamily="2" charset="2"/>
              <a:buNone/>
            </a:pPr>
            <a:r>
              <a:rPr lang="uk-UA" altLang="uk-UA" sz="1800" dirty="0"/>
              <a:t>Статус </a:t>
            </a:r>
            <a:r>
              <a:rPr lang="uk-UA" altLang="uk-UA" sz="1800" u="sng" dirty="0"/>
              <a:t>обласних</a:t>
            </a:r>
            <a:r>
              <a:rPr lang="uk-UA" altLang="uk-UA" sz="1800" dirty="0"/>
              <a:t>, Київської та Севастопольської міських </a:t>
            </a:r>
            <a:r>
              <a:rPr lang="uk-UA" altLang="uk-UA" sz="1800" dirty="0" smtClean="0"/>
              <a:t>мають організації </a:t>
            </a:r>
            <a:r>
              <a:rPr lang="uk-UA" altLang="uk-UA" sz="1800" dirty="0"/>
              <a:t>роботодавців, діяльність яких поширюється на територію відповідної області, міст Києва та Севастополя і які на час державної реєстрації об'єднують не менше десяти роботодавців більшості районів та/або міст обласного підпорядкування цієї області, районів у містах Києві та Севастополі </a:t>
            </a:r>
            <a:r>
              <a:rPr lang="uk-UA" altLang="uk-UA" sz="1800" u="sng" dirty="0"/>
              <a:t>або двох і більше роботодавців певної групи (класу) виду економічної діяльності з тих районів та/або міст обласного підпорядкування цієї області</a:t>
            </a:r>
            <a:r>
              <a:rPr lang="uk-UA" altLang="uk-UA" sz="1800" dirty="0"/>
              <a:t>, районів у містах Києві та Севастополі, де розташовані підприємства, що належать до цієї групи (класу) виду економічної діяльності.</a:t>
            </a:r>
            <a:endParaRPr lang="ru-RU" altLang="uk-UA" sz="1800" dirty="0"/>
          </a:p>
        </p:txBody>
      </p:sp>
    </p:spTree>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836712"/>
            <a:ext cx="7467600" cy="1143000"/>
          </a:xfrm>
        </p:spPr>
        <p:txBody>
          <a:bodyPr/>
          <a:lstStyle/>
          <a:p>
            <a:pPr algn="ctr"/>
            <a:r>
              <a:rPr lang="uk-UA" altLang="uk-UA" sz="3200" b="1" dirty="0"/>
              <a:t>Організації роботодавців</a:t>
            </a:r>
            <a:endParaRPr lang="uk-UA" dirty="0"/>
          </a:p>
        </p:txBody>
      </p:sp>
      <p:graphicFrame>
        <p:nvGraphicFramePr>
          <p:cNvPr id="7" name="Объект 6"/>
          <p:cNvGraphicFramePr>
            <a:graphicFrameLocks noGrp="1"/>
          </p:cNvGraphicFramePr>
          <p:nvPr>
            <p:ph sz="quarter" idx="1"/>
            <p:extLst>
              <p:ext uri="{D42A27DB-BD31-4B8C-83A1-F6EECF244321}">
                <p14:modId xmlns:p14="http://schemas.microsoft.com/office/powerpoint/2010/main" xmlns="" val="346200890"/>
              </p:ext>
            </p:extLst>
          </p:nvPr>
        </p:nvGraphicFramePr>
        <p:xfrm>
          <a:off x="539552" y="1340768"/>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896743837"/>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7" name="Rectangle 3"/>
          <p:cNvSpPr>
            <a:spLocks noGrp="1" noChangeArrowheads="1"/>
          </p:cNvSpPr>
          <p:nvPr>
            <p:ph sz="quarter" idx="1"/>
          </p:nvPr>
        </p:nvSpPr>
        <p:spPr>
          <a:xfrm>
            <a:off x="323528" y="260648"/>
            <a:ext cx="7776864" cy="4968552"/>
          </a:xfrm>
        </p:spPr>
        <p:txBody>
          <a:bodyPr>
            <a:noAutofit/>
          </a:bodyPr>
          <a:lstStyle/>
          <a:p>
            <a:pPr algn="just">
              <a:lnSpc>
                <a:spcPct val="80000"/>
              </a:lnSpc>
              <a:buFont typeface="Wingdings" pitchFamily="2" charset="2"/>
              <a:buNone/>
            </a:pPr>
            <a:r>
              <a:rPr lang="uk-UA" altLang="uk-UA" sz="2000" b="1" u="sng" dirty="0"/>
              <a:t>Об'єднання</a:t>
            </a:r>
            <a:r>
              <a:rPr lang="uk-UA" altLang="uk-UA" sz="2000" b="1" dirty="0"/>
              <a:t> організацій роботодавців</a:t>
            </a:r>
            <a:r>
              <a:rPr lang="uk-UA" altLang="uk-UA" sz="2000" dirty="0"/>
              <a:t> створюються і діють за територіальною або галузевою ознакою та мають статус місцевих, обласних, республіканських, всеукраїнських.</a:t>
            </a:r>
          </a:p>
          <a:p>
            <a:pPr algn="just">
              <a:lnSpc>
                <a:spcPct val="80000"/>
              </a:lnSpc>
              <a:buFont typeface="Wingdings" pitchFamily="2" charset="2"/>
              <a:buNone/>
            </a:pPr>
            <a:r>
              <a:rPr lang="uk-UA" altLang="uk-UA" sz="2000" dirty="0"/>
              <a:t>Статус </a:t>
            </a:r>
            <a:r>
              <a:rPr lang="uk-UA" altLang="uk-UA" sz="2000" u="sng" dirty="0"/>
              <a:t>місцевих</a:t>
            </a:r>
            <a:r>
              <a:rPr lang="uk-UA" altLang="uk-UA" sz="2000" dirty="0"/>
              <a:t> мають об'єднання організацій роботодавців, які на час державної реєстрації об'єднують </a:t>
            </a:r>
            <a:r>
              <a:rPr lang="uk-UA" altLang="uk-UA" sz="2000" u="sng" dirty="0"/>
              <a:t>дві і більше організації роботодавців відповідної адміністративно-територіальної одиниці</a:t>
            </a:r>
            <a:r>
              <a:rPr lang="uk-UA" altLang="uk-UA" sz="2000" dirty="0"/>
              <a:t> (село, селище, район у місті, місто, район).</a:t>
            </a:r>
          </a:p>
          <a:p>
            <a:pPr algn="just">
              <a:lnSpc>
                <a:spcPct val="80000"/>
              </a:lnSpc>
              <a:buFont typeface="Wingdings" pitchFamily="2" charset="2"/>
              <a:buNone/>
            </a:pPr>
            <a:r>
              <a:rPr lang="uk-UA" altLang="uk-UA" sz="2000" dirty="0"/>
              <a:t>Статус </a:t>
            </a:r>
            <a:r>
              <a:rPr lang="uk-UA" altLang="uk-UA" sz="2000" u="sng" dirty="0"/>
              <a:t>обласних</a:t>
            </a:r>
            <a:r>
              <a:rPr lang="uk-UA" altLang="uk-UA" sz="2000" dirty="0"/>
              <a:t>, Київської та Севастопольської міських мають об'єднання організацій роботодавців, які на час державної реєстрації об'єднують </a:t>
            </a:r>
            <a:r>
              <a:rPr lang="uk-UA" altLang="uk-UA" sz="2000" u="sng" dirty="0"/>
              <a:t>дві і більше обласні організації роботодавців відповідної області</a:t>
            </a:r>
            <a:r>
              <a:rPr lang="uk-UA" altLang="uk-UA" sz="2000" dirty="0"/>
              <a:t>, міські у містах Києві та Севастополі, створені за територіальною або галузевою ознакою.</a:t>
            </a:r>
          </a:p>
          <a:p>
            <a:pPr algn="just">
              <a:lnSpc>
                <a:spcPct val="80000"/>
              </a:lnSpc>
              <a:buFont typeface="Wingdings" pitchFamily="2" charset="2"/>
              <a:buNone/>
            </a:pPr>
            <a:r>
              <a:rPr lang="uk-UA" altLang="uk-UA" sz="2000" dirty="0"/>
              <a:t>Статус </a:t>
            </a:r>
            <a:r>
              <a:rPr lang="uk-UA" altLang="uk-UA" sz="2000" u="sng" dirty="0"/>
              <a:t>всеукраїнських</a:t>
            </a:r>
            <a:r>
              <a:rPr lang="uk-UA" altLang="uk-UA" sz="2000" dirty="0"/>
              <a:t> об'єднань організацій роботодавців мають об'єднання, які на час державної реєстрації об'єднують обласні організації роботодавців, створені за територіальною ознакою, </a:t>
            </a:r>
            <a:r>
              <a:rPr lang="uk-UA" altLang="uk-UA" sz="2000" u="sng" dirty="0"/>
              <a:t>більшості адміністративно-територіальних одиниць</a:t>
            </a:r>
            <a:r>
              <a:rPr lang="uk-UA" altLang="uk-UA" sz="2000" dirty="0"/>
              <a:t>, визначених частиною другою статті 133 Конституції України, або більшість обласних організацій роботодавців, створених за галузевою (міжгалузевою) ознакою, які об'єднують роботодавців, що діють у межах певного виду або кількох видів економічної діяльності.</a:t>
            </a:r>
            <a:r>
              <a:rPr lang="ru-RU" altLang="uk-UA" sz="2000" dirty="0"/>
              <a:t> </a:t>
            </a:r>
          </a:p>
        </p:txBody>
      </p:sp>
    </p:spTree>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96752"/>
            <a:ext cx="7467600" cy="1143000"/>
          </a:xfrm>
        </p:spPr>
        <p:txBody>
          <a:bodyPr/>
          <a:lstStyle/>
          <a:p>
            <a:pPr algn="ctr"/>
            <a:r>
              <a:rPr lang="uk-UA" altLang="uk-UA" sz="3200" b="1" dirty="0"/>
              <a:t>Об'єднання організацій роботодавців</a:t>
            </a:r>
            <a:endParaRPr lang="uk-UA" dirty="0"/>
          </a:p>
        </p:txBody>
      </p:sp>
      <p:graphicFrame>
        <p:nvGraphicFramePr>
          <p:cNvPr id="4" name="Объект 3"/>
          <p:cNvGraphicFramePr>
            <a:graphicFrameLocks noGrp="1"/>
          </p:cNvGraphicFramePr>
          <p:nvPr>
            <p:ph sz="quarter" idx="1"/>
            <p:extLst>
              <p:ext uri="{D42A27DB-BD31-4B8C-83A1-F6EECF244321}">
                <p14:modId xmlns:p14="http://schemas.microsoft.com/office/powerpoint/2010/main" xmlns="" val="2668406643"/>
              </p:ext>
            </p:extLst>
          </p:nvPr>
        </p:nvGraphicFramePr>
        <p:xfrm>
          <a:off x="611560" y="1340768"/>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009435721"/>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1" name="Rectangle 3"/>
          <p:cNvSpPr>
            <a:spLocks noGrp="1" noChangeArrowheads="1"/>
          </p:cNvSpPr>
          <p:nvPr>
            <p:ph sz="quarter" idx="1"/>
          </p:nvPr>
        </p:nvSpPr>
        <p:spPr>
          <a:xfrm>
            <a:off x="467544" y="1124744"/>
            <a:ext cx="7467600" cy="4873752"/>
          </a:xfrm>
        </p:spPr>
        <p:txBody>
          <a:bodyPr>
            <a:normAutofit/>
          </a:bodyPr>
          <a:lstStyle/>
          <a:p>
            <a:pPr algn="just">
              <a:lnSpc>
                <a:spcPct val="90000"/>
              </a:lnSpc>
              <a:buFont typeface="Wingdings" pitchFamily="2" charset="2"/>
              <a:buNone/>
            </a:pPr>
            <a:r>
              <a:rPr lang="uk-UA" altLang="uk-UA" sz="2000" dirty="0"/>
              <a:t>Засновниками </a:t>
            </a:r>
            <a:r>
              <a:rPr lang="uk-UA" altLang="uk-UA" sz="2000" b="1" u="sng" dirty="0"/>
              <a:t>організації</a:t>
            </a:r>
            <a:r>
              <a:rPr lang="uk-UA" altLang="uk-UA" sz="2000" b="1" dirty="0"/>
              <a:t> роботодавців</a:t>
            </a:r>
            <a:r>
              <a:rPr lang="uk-UA" altLang="uk-UA" sz="2000" dirty="0"/>
              <a:t> є роботодавці. Рішення про утворення організації роботодавців приймається установчим з'їздом (конференцією) роботодавців, що оформлюється протоколом установчого з'їзду (конференції), який підписують головуючий та секретар установчого з'їзду (конференції). Невід'ємною частиною протоколу є реєстр осіб, які брали участь в установчому з'їзді (конференції</a:t>
            </a:r>
            <a:r>
              <a:rPr lang="uk-UA" altLang="uk-UA" sz="2000" dirty="0" smtClean="0"/>
              <a:t>).</a:t>
            </a:r>
          </a:p>
          <a:p>
            <a:pPr algn="just">
              <a:lnSpc>
                <a:spcPct val="90000"/>
              </a:lnSpc>
              <a:buFont typeface="Wingdings" pitchFamily="2" charset="2"/>
              <a:buNone/>
            </a:pPr>
            <a:endParaRPr lang="uk-UA" altLang="uk-UA" sz="2000" dirty="0"/>
          </a:p>
          <a:p>
            <a:pPr algn="just">
              <a:lnSpc>
                <a:spcPct val="90000"/>
              </a:lnSpc>
              <a:buFont typeface="Wingdings" pitchFamily="2" charset="2"/>
              <a:buNone/>
            </a:pPr>
            <a:r>
              <a:rPr lang="uk-UA" altLang="uk-UA" sz="2000" dirty="0"/>
              <a:t>Установчий з'їзд (конференція) затверджує статут організації роботодавців, обирає її керівні органи, вирішує інші питання, пов'язані зі створенням організації роботодавців.</a:t>
            </a:r>
            <a:r>
              <a:rPr lang="ru-RU" altLang="uk-UA" sz="2000" dirty="0"/>
              <a:t> </a:t>
            </a:r>
          </a:p>
        </p:txBody>
      </p:sp>
    </p:spTree>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5" name="Rectangle 3"/>
          <p:cNvSpPr>
            <a:spLocks noGrp="1" noChangeArrowheads="1"/>
          </p:cNvSpPr>
          <p:nvPr>
            <p:ph sz="quarter" idx="1"/>
          </p:nvPr>
        </p:nvSpPr>
        <p:spPr>
          <a:xfrm>
            <a:off x="467544" y="1196752"/>
            <a:ext cx="7467600" cy="4873752"/>
          </a:xfrm>
        </p:spPr>
        <p:txBody>
          <a:bodyPr>
            <a:normAutofit/>
          </a:bodyPr>
          <a:lstStyle/>
          <a:p>
            <a:pPr algn="just">
              <a:lnSpc>
                <a:spcPct val="80000"/>
              </a:lnSpc>
              <a:buFont typeface="Wingdings" pitchFamily="2" charset="2"/>
              <a:buNone/>
            </a:pPr>
            <a:r>
              <a:rPr lang="uk-UA" altLang="uk-UA" sz="2000" dirty="0"/>
              <a:t>Засновниками </a:t>
            </a:r>
            <a:r>
              <a:rPr lang="uk-UA" altLang="uk-UA" sz="2000" b="1" u="sng" dirty="0"/>
              <a:t>об'єднання</a:t>
            </a:r>
            <a:r>
              <a:rPr lang="uk-UA" altLang="uk-UA" sz="2000" b="1" dirty="0"/>
              <a:t> організацій роботодавців</a:t>
            </a:r>
            <a:r>
              <a:rPr lang="uk-UA" altLang="uk-UA" sz="2000" dirty="0"/>
              <a:t> є організації роботодавців. Рішення про створення об'єднання організацій роботодавців приймається установчим з'їздом (конференцією) уповноважених представників організацій роботодавців, що оформлюється протоколом установчого з'їзду (конференцією), який підписують головуючий та секретар установчого з'їзду (конференції). Невід'ємною частиною протоколу є реєстр організацій роботодавців, які брали участь в установчому з'їзді (конференції), та скріплені печатками організацій роботодавців (за наявності) копії рішень виборних органів організацій роботодавців щодо створення відповідного об’єднання</a:t>
            </a:r>
            <a:r>
              <a:rPr lang="uk-UA" altLang="uk-UA" sz="2000" dirty="0" smtClean="0"/>
              <a:t>.</a:t>
            </a:r>
          </a:p>
          <a:p>
            <a:pPr algn="just">
              <a:lnSpc>
                <a:spcPct val="80000"/>
              </a:lnSpc>
              <a:buFont typeface="Wingdings" pitchFamily="2" charset="2"/>
              <a:buNone/>
            </a:pPr>
            <a:endParaRPr lang="uk-UA" altLang="uk-UA" sz="2000" dirty="0"/>
          </a:p>
          <a:p>
            <a:pPr algn="just">
              <a:lnSpc>
                <a:spcPct val="80000"/>
              </a:lnSpc>
              <a:buFont typeface="Wingdings" pitchFamily="2" charset="2"/>
              <a:buNone/>
            </a:pPr>
            <a:r>
              <a:rPr lang="uk-UA" altLang="uk-UA" sz="2000" dirty="0"/>
              <a:t>Установчий з'їзд (конференція) затверджує статут об'єднання організацій роботодавців, обирає його керівні органи, вирішує інші питання, пов'язані зі створенням об'єднання.</a:t>
            </a:r>
            <a:r>
              <a:rPr lang="ru-RU" altLang="uk-UA" sz="2000" dirty="0"/>
              <a:t> </a:t>
            </a:r>
          </a:p>
        </p:txBody>
      </p:sp>
    </p:spTree>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692696"/>
            <a:ext cx="7776864" cy="5832648"/>
          </a:xfrm>
        </p:spPr>
        <p:txBody>
          <a:bodyPr>
            <a:normAutofit lnSpcReduction="10000"/>
          </a:bodyPr>
          <a:lstStyle/>
          <a:p>
            <a:pPr marL="0" indent="0" algn="just">
              <a:buNone/>
            </a:pPr>
            <a:r>
              <a:rPr lang="uk-UA" sz="2000" dirty="0" smtClean="0">
                <a:latin typeface="Times New Roman" panose="02020603050405020304" pitchFamily="18" charset="0"/>
                <a:cs typeface="Times New Roman" panose="02020603050405020304" pitchFamily="18" charset="0"/>
              </a:rPr>
              <a:t>	Законодавство містить вимогу, згідно якої організації роботодавців, їх об'єднання, що визнані репрезентативними відповідно до закону, утворюють на відповідному рівні спільний представницький орган організацій роботодавців, їх об'єднань. З ініціативою щодо утворення спільного представницького органу сторони роботодавців відповідного рівня може виступати будь-яка організація роботодавців чи об'єднання організацій роботодавців, що визнана репрезентативною відповідно до закону.</a:t>
            </a:r>
          </a:p>
          <a:p>
            <a:pPr marL="0" indent="0" algn="just">
              <a:buNone/>
            </a:pPr>
            <a:endParaRPr lang="uk-UA" sz="2000" dirty="0" smtClean="0">
              <a:latin typeface="Times New Roman" panose="02020603050405020304" pitchFamily="18" charset="0"/>
              <a:cs typeface="Times New Roman" panose="02020603050405020304" pitchFamily="18" charset="0"/>
            </a:endParaRPr>
          </a:p>
          <a:p>
            <a:pPr marL="0" indent="0" algn="just">
              <a:buNone/>
            </a:pPr>
            <a:r>
              <a:rPr lang="uk-UA" sz="2000" dirty="0" smtClean="0">
                <a:latin typeface="Times New Roman" panose="02020603050405020304" pitchFamily="18" charset="0"/>
                <a:cs typeface="Times New Roman" panose="02020603050405020304" pitchFamily="18" charset="0"/>
              </a:rPr>
              <a:t>	Спільний представницький орган організацій роботодавців, їх об'єднань координує діяльність організацій роботодавців, їх об'єднань; забезпечує проведення заходів у рамках соціального діалогу на відповідному рівні; забезпечує представництво організацій роботодавців, їх об'єднань у засіданнях Кабінету Міністрів України, колегіальних органів міністерств, інших органів виконавчої влади, органів місцевого самоврядування; розглядає проекти нормативно-правових актів, які надійшли від міністерств, інших органів виконавчої влади та органів місцевого самоврядування; забезпечує представництво організацій роботодавців, їх об'єднань у міжнародних заходах.</a:t>
            </a:r>
          </a:p>
          <a:p>
            <a:pPr marL="0" indent="0">
              <a:buNone/>
            </a:pPr>
            <a:endParaRPr lang="uk-UA" dirty="0"/>
          </a:p>
        </p:txBody>
      </p:sp>
    </p:spTree>
    <p:extLst>
      <p:ext uri="{BB962C8B-B14F-4D97-AF65-F5344CB8AC3E}">
        <p14:creationId xmlns:p14="http://schemas.microsoft.com/office/powerpoint/2010/main" xmlns="" val="3408848834"/>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764704"/>
            <a:ext cx="7776864" cy="5544616"/>
          </a:xfrm>
        </p:spPr>
        <p:txBody>
          <a:bodyPr>
            <a:normAutofit/>
          </a:bodyPr>
          <a:lstStyle/>
          <a:p>
            <a:pPr marL="0" indent="0" algn="just">
              <a:buNone/>
            </a:pPr>
            <a:r>
              <a:rPr lang="uk-UA" sz="2000" dirty="0" smtClean="0">
                <a:solidFill>
                  <a:schemeClr val="tx1"/>
                </a:solidFill>
              </a:rPr>
              <a:t>	Організації </a:t>
            </a:r>
            <a:r>
              <a:rPr lang="uk-UA" sz="2000" dirty="0">
                <a:solidFill>
                  <a:schemeClr val="tx1"/>
                </a:solidFill>
              </a:rPr>
              <a:t>роботодавців, їх об'єднання мають право приєднатися до угоди про утворення спільного представницького органу сторони роботодавців відповідного рівня</a:t>
            </a:r>
            <a:r>
              <a:rPr lang="uk-UA" sz="2000" dirty="0" smtClean="0">
                <a:solidFill>
                  <a:schemeClr val="tx1"/>
                </a:solidFill>
              </a:rPr>
              <a:t>.</a:t>
            </a:r>
          </a:p>
          <a:p>
            <a:pPr marL="0" indent="0" algn="just">
              <a:buNone/>
            </a:pPr>
            <a:endParaRPr lang="uk-UA" sz="2000" dirty="0">
              <a:solidFill>
                <a:schemeClr val="tx1"/>
              </a:solidFill>
            </a:endParaRPr>
          </a:p>
          <a:p>
            <a:pPr marL="0" indent="0" algn="just">
              <a:buNone/>
            </a:pPr>
            <a:r>
              <a:rPr lang="uk-UA" sz="2000" dirty="0" smtClean="0">
                <a:solidFill>
                  <a:schemeClr val="tx1"/>
                </a:solidFill>
              </a:rPr>
              <a:t>	Організації </a:t>
            </a:r>
            <a:r>
              <a:rPr lang="uk-UA" sz="2000" dirty="0">
                <a:solidFill>
                  <a:schemeClr val="tx1"/>
                </a:solidFill>
              </a:rPr>
              <a:t>роботодавців, їх об'єднання мають право в порядку, передбаченому законодавством та їх статутами, представляти і захищати свої права та законні інтереси, права та інтереси своїх членів у відносинах з органами державної влади, органами влади Автономної Республіки Крим та органами місцевого самоврядування, професійними спілками, їх об'єднаннями та утвореними ними органами, іншими громадськими об'єднаннями, підприємствами, установами, організаціями.</a:t>
            </a:r>
          </a:p>
          <a:p>
            <a:pPr marL="0" indent="0">
              <a:buNone/>
            </a:pPr>
            <a:endParaRPr lang="uk-UA" sz="1600" dirty="0"/>
          </a:p>
        </p:txBody>
      </p:sp>
    </p:spTree>
    <p:extLst>
      <p:ext uri="{BB962C8B-B14F-4D97-AF65-F5344CB8AC3E}">
        <p14:creationId xmlns:p14="http://schemas.microsoft.com/office/powerpoint/2010/main" xmlns="" val="2981895718"/>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altLang="uk-UA" dirty="0" smtClean="0">
                <a:effectLst>
                  <a:outerShdw blurRad="38100" dist="38100" dir="2700000" algn="tl">
                    <a:srgbClr val="000000">
                      <a:alpha val="43137"/>
                    </a:srgbClr>
                  </a:outerShdw>
                </a:effectLst>
              </a:rPr>
              <a:t>Права організацій та об’єднань організацій роботодавців</a:t>
            </a:r>
            <a:endParaRPr lang="uk-UA" dirty="0">
              <a:effectLst>
                <a:outerShdw blurRad="38100" dist="38100" dir="2700000" algn="tl">
                  <a:srgbClr val="000000">
                    <a:alpha val="43137"/>
                  </a:srgbClr>
                </a:outerShdw>
              </a:effectLst>
            </a:endParaRPr>
          </a:p>
        </p:txBody>
      </p:sp>
      <p:sp>
        <p:nvSpPr>
          <p:cNvPr id="3" name="Объект 2"/>
          <p:cNvSpPr>
            <a:spLocks noGrp="1"/>
          </p:cNvSpPr>
          <p:nvPr>
            <p:ph sz="quarter" idx="1"/>
          </p:nvPr>
        </p:nvSpPr>
        <p:spPr/>
        <p:txBody>
          <a:bodyPr>
            <a:normAutofit/>
          </a:bodyPr>
          <a:lstStyle/>
          <a:p>
            <a:pPr marL="0" indent="0" algn="just">
              <a:buNone/>
            </a:pPr>
            <a:r>
              <a:rPr lang="uk-UA" sz="1600" dirty="0">
                <a:solidFill>
                  <a:schemeClr val="tx1"/>
                </a:solidFill>
                <a:latin typeface="+mn-lt"/>
                <a:ea typeface="+mn-ea"/>
                <a:cs typeface="+mn-cs"/>
              </a:rPr>
              <a:t>Організації роботодавців, їх об'єднання мають право</a:t>
            </a:r>
            <a:r>
              <a:rPr lang="uk-UA" sz="1600" dirty="0" smtClean="0">
                <a:solidFill>
                  <a:schemeClr val="tx1"/>
                </a:solidFill>
                <a:latin typeface="+mn-lt"/>
                <a:ea typeface="+mn-ea"/>
                <a:cs typeface="+mn-cs"/>
              </a:rPr>
              <a:t>:</a:t>
            </a:r>
          </a:p>
          <a:p>
            <a:pPr algn="just"/>
            <a:r>
              <a:rPr lang="uk-UA" sz="1600" dirty="0" smtClean="0">
                <a:solidFill>
                  <a:schemeClr val="tx1"/>
                </a:solidFill>
                <a:latin typeface="+mn-lt"/>
                <a:ea typeface="+mn-ea"/>
                <a:cs typeface="+mn-cs"/>
              </a:rPr>
              <a:t>вносити </a:t>
            </a:r>
            <a:r>
              <a:rPr lang="uk-UA" sz="1600" dirty="0">
                <a:solidFill>
                  <a:schemeClr val="tx1"/>
                </a:solidFill>
                <a:latin typeface="+mn-lt"/>
                <a:ea typeface="+mn-ea"/>
                <a:cs typeface="+mn-cs"/>
              </a:rPr>
              <a:t>до органів державної влади, органів влади Автономної Республіки Крим та органів місцевого самоврядування пропозиції з питань, пов'язаних з їх статутною діяльністю;</a:t>
            </a:r>
          </a:p>
          <a:p>
            <a:pPr algn="just"/>
            <a:r>
              <a:rPr lang="uk-UA" sz="1600" dirty="0" smtClean="0">
                <a:solidFill>
                  <a:schemeClr val="tx1"/>
                </a:solidFill>
                <a:latin typeface="+mn-lt"/>
                <a:ea typeface="+mn-ea"/>
                <a:cs typeface="+mn-cs"/>
              </a:rPr>
              <a:t>проводити </a:t>
            </a:r>
            <a:r>
              <a:rPr lang="uk-UA" sz="1600" dirty="0">
                <a:solidFill>
                  <a:schemeClr val="tx1"/>
                </a:solidFill>
                <a:latin typeface="+mn-lt"/>
                <a:ea typeface="+mn-ea"/>
                <a:cs typeface="+mn-cs"/>
              </a:rPr>
              <a:t>експертизу проектів законів та інших нормативно-правових актів з питань, що стосуються прав та інтересів їх членів. Проекти законів з питань формування та реалізації державної соціальної та економічної політики, регулювання трудових, соціальних, економічних відносин подаються відповідними центральними органами виконавчої влади з урахуванням пропозицій всеукраїнських об'єднань організацій роботодавців;</a:t>
            </a:r>
          </a:p>
          <a:p>
            <a:pPr algn="just"/>
            <a:r>
              <a:rPr lang="uk-UA" sz="1600" dirty="0" smtClean="0">
                <a:solidFill>
                  <a:schemeClr val="tx1"/>
                </a:solidFill>
                <a:latin typeface="+mn-lt"/>
                <a:ea typeface="+mn-ea"/>
                <a:cs typeface="+mn-cs"/>
              </a:rPr>
              <a:t>представляти </a:t>
            </a:r>
            <a:r>
              <a:rPr lang="uk-UA" sz="1600" dirty="0">
                <a:solidFill>
                  <a:schemeClr val="tx1"/>
                </a:solidFill>
                <a:latin typeface="+mn-lt"/>
                <a:ea typeface="+mn-ea"/>
                <a:cs typeface="+mn-cs"/>
              </a:rPr>
              <a:t>та захищати інтереси своїх членів під час здійснення відповідними контролюючими органами заходів із державного нагляду (контролю) у сфері господарської діяльності;</a:t>
            </a:r>
          </a:p>
          <a:p>
            <a:pPr algn="just"/>
            <a:r>
              <a:rPr lang="uk-UA" sz="1600" dirty="0" smtClean="0">
                <a:solidFill>
                  <a:schemeClr val="tx1"/>
                </a:solidFill>
                <a:latin typeface="+mn-lt"/>
                <a:ea typeface="+mn-ea"/>
                <a:cs typeface="+mn-cs"/>
              </a:rPr>
              <a:t>за </a:t>
            </a:r>
            <a:r>
              <a:rPr lang="uk-UA" sz="1600" dirty="0">
                <a:solidFill>
                  <a:schemeClr val="tx1"/>
                </a:solidFill>
                <a:latin typeface="+mn-lt"/>
                <a:ea typeface="+mn-ea"/>
                <a:cs typeface="+mn-cs"/>
              </a:rPr>
              <a:t>запрошенням роботодавця організації роботодавців, їх об'єднання визначають уповноваженого представника, який бере участь у процесі здійснення державного нагляду (контролю) у сфері господарської діяльності</a:t>
            </a:r>
            <a:r>
              <a:rPr lang="uk-UA" sz="1600" dirty="0" smtClean="0">
                <a:solidFill>
                  <a:schemeClr val="tx1"/>
                </a:solidFill>
                <a:latin typeface="+mn-lt"/>
                <a:ea typeface="+mn-ea"/>
                <a:cs typeface="+mn-cs"/>
              </a:rPr>
              <a:t>;</a:t>
            </a:r>
            <a:endParaRPr lang="uk-UA" sz="1600" dirty="0">
              <a:solidFill>
                <a:schemeClr val="tx1"/>
              </a:solidFill>
              <a:latin typeface="+mn-lt"/>
              <a:ea typeface="+mn-ea"/>
              <a:cs typeface="+mn-cs"/>
            </a:endParaRPr>
          </a:p>
        </p:txBody>
      </p:sp>
    </p:spTree>
    <p:extLst>
      <p:ext uri="{BB962C8B-B14F-4D97-AF65-F5344CB8AC3E}">
        <p14:creationId xmlns:p14="http://schemas.microsoft.com/office/powerpoint/2010/main" xmlns="" val="571097683"/>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67544" y="980728"/>
            <a:ext cx="7467600" cy="4873752"/>
          </a:xfrm>
        </p:spPr>
        <p:txBody>
          <a:bodyPr>
            <a:normAutofit/>
          </a:bodyPr>
          <a:lstStyle/>
          <a:p>
            <a:endParaRPr lang="uk-UA" sz="1600" dirty="0"/>
          </a:p>
          <a:p>
            <a:pPr algn="just"/>
            <a:r>
              <a:rPr lang="uk-UA" sz="1600" dirty="0" smtClean="0"/>
              <a:t>одержувати </a:t>
            </a:r>
            <a:r>
              <a:rPr lang="uk-UA" sz="1600" dirty="0"/>
              <a:t>від органів виконавчої влади, органів місцевого самоврядування, підприємств, установ, організацій незалежно від форми власності інформацію, необхідну для виконання своїх статутних завдань;</a:t>
            </a:r>
          </a:p>
          <a:p>
            <a:pPr algn="just"/>
            <a:r>
              <a:rPr lang="uk-UA" sz="1600" dirty="0" smtClean="0"/>
              <a:t>одержувати </a:t>
            </a:r>
            <a:r>
              <a:rPr lang="uk-UA" sz="1600" dirty="0"/>
              <a:t>статистичні дані з питань праці, соціальних та економічних питань, а також виробничого та невиробничого травматизму, профзахворювань;</a:t>
            </a:r>
          </a:p>
          <a:p>
            <a:pPr algn="just"/>
            <a:r>
              <a:rPr lang="uk-UA" sz="1600" dirty="0" smtClean="0"/>
              <a:t>поширювати </a:t>
            </a:r>
            <a:r>
              <a:rPr lang="uk-UA" sz="1600" dirty="0"/>
              <a:t>інформацію щодо своєї діяльності і пропагувати свої ідеї та мету;</a:t>
            </a:r>
          </a:p>
          <a:p>
            <a:pPr algn="just"/>
            <a:r>
              <a:rPr lang="uk-UA" sz="1600" dirty="0" smtClean="0"/>
              <a:t>висвітлювати </a:t>
            </a:r>
            <a:r>
              <a:rPr lang="uk-UA" sz="1600" dirty="0"/>
              <a:t>свою діяльність у засобах масової інформації;</a:t>
            </a:r>
          </a:p>
          <a:p>
            <a:pPr algn="just"/>
            <a:r>
              <a:rPr lang="uk-UA" sz="1600" dirty="0" smtClean="0"/>
              <a:t>виступати </a:t>
            </a:r>
            <a:r>
              <a:rPr lang="uk-UA" sz="1600" dirty="0"/>
              <a:t>засновниками засобів масової інформації відповідно до закону;</a:t>
            </a:r>
          </a:p>
          <a:p>
            <a:pPr algn="just"/>
            <a:r>
              <a:rPr lang="uk-UA" sz="1600" dirty="0" smtClean="0"/>
              <a:t>проводити </a:t>
            </a:r>
            <a:r>
              <a:rPr lang="uk-UA" sz="1600" dirty="0"/>
              <a:t>соціологічні дослідження, створювати наукові, інформаційні, експертно-аналітичні та навчально-дослідницькі центри.</a:t>
            </a:r>
          </a:p>
          <a:p>
            <a:pPr marL="0" indent="0">
              <a:buNone/>
            </a:pPr>
            <a:endParaRPr lang="uk-UA" sz="1600" dirty="0"/>
          </a:p>
        </p:txBody>
      </p:sp>
    </p:spTree>
    <p:extLst>
      <p:ext uri="{BB962C8B-B14F-4D97-AF65-F5344CB8AC3E}">
        <p14:creationId xmlns:p14="http://schemas.microsoft.com/office/powerpoint/2010/main" xmlns="" val="3745474943"/>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95536" y="620688"/>
            <a:ext cx="7848872" cy="5688632"/>
          </a:xfrm>
        </p:spPr>
        <p:txBody>
          <a:bodyPr>
            <a:normAutofit/>
          </a:bodyPr>
          <a:lstStyle/>
          <a:p>
            <a:pPr marL="0" indent="0" algn="just">
              <a:buNone/>
            </a:pPr>
            <a:r>
              <a:rPr lang="uk-UA" sz="1600" dirty="0" smtClean="0">
                <a:solidFill>
                  <a:schemeClr val="tx1"/>
                </a:solidFill>
              </a:rPr>
              <a:t>	</a:t>
            </a:r>
            <a:r>
              <a:rPr lang="uk-UA" sz="2000" dirty="0" smtClean="0">
                <a:solidFill>
                  <a:schemeClr val="tx1"/>
                </a:solidFill>
              </a:rPr>
              <a:t>Організації </a:t>
            </a:r>
            <a:r>
              <a:rPr lang="uk-UA" sz="2000" dirty="0">
                <a:solidFill>
                  <a:schemeClr val="tx1"/>
                </a:solidFill>
              </a:rPr>
              <a:t>роботодавців, їх об'єднання мають право представляти та захищати інтереси своїх членів під час здійснення відповідними контролюючими органами заходів із державного нагляду (контролю) у сфері господарської діяльності. Уповноважений представник має право робити заяви та повідомлення щодо дій відповідних контролюючих органів, вчинених ними під час здійснення державного нагляду (контролю) у сфері господарської діяльності, обов'язкові для розгляду відповідними контролюючими органами.</a:t>
            </a:r>
          </a:p>
          <a:p>
            <a:pPr marL="0" indent="0" algn="just">
              <a:buNone/>
            </a:pPr>
            <a:r>
              <a:rPr lang="uk-UA" sz="2000" dirty="0" smtClean="0">
                <a:solidFill>
                  <a:schemeClr val="tx1"/>
                </a:solidFill>
              </a:rPr>
              <a:t>	Представники </a:t>
            </a:r>
            <a:r>
              <a:rPr lang="uk-UA" sz="2000" dirty="0">
                <a:solidFill>
                  <a:schemeClr val="tx1"/>
                </a:solidFill>
              </a:rPr>
              <a:t>організації роботодавців мають право бути делеговані до складу колегій обласних державних адміністрацій, різні дорадчі органи при Кабінеті Міністрів України, Верховній Раді, Фіскальній адміністрації, міністерствах та відомствах України, до Національної тристоронньої соціально-економічної Ради та ін. Також вони мають право бути делеговані до органів загальнообов`язкового державного соціального страхування різного рівня та впливати на формування їхньої політики.</a:t>
            </a:r>
          </a:p>
          <a:p>
            <a:endParaRPr lang="uk-UA" sz="1600" dirty="0"/>
          </a:p>
        </p:txBody>
      </p:sp>
    </p:spTree>
    <p:extLst>
      <p:ext uri="{BB962C8B-B14F-4D97-AF65-F5344CB8AC3E}">
        <p14:creationId xmlns:p14="http://schemas.microsoft.com/office/powerpoint/2010/main" xmlns="" val="1972691951"/>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476672"/>
            <a:ext cx="7467600" cy="1143000"/>
          </a:xfrm>
        </p:spPr>
        <p:txBody>
          <a:bodyPr>
            <a:noAutofit/>
          </a:bodyPr>
          <a:lstStyle/>
          <a:p>
            <a:r>
              <a:rPr lang="uk-UA" altLang="uk-UA" sz="2400" dirty="0">
                <a:effectLst>
                  <a:outerShdw blurRad="38100" dist="38100" dir="2700000" algn="tl">
                    <a:srgbClr val="000000">
                      <a:alpha val="43137"/>
                    </a:srgbClr>
                  </a:outerShdw>
                </a:effectLst>
              </a:rPr>
              <a:t>Відносини організацій роботодавців, їх об'єднань з органами державної влади та органами місцевого </a:t>
            </a:r>
            <a:r>
              <a:rPr lang="uk-UA" altLang="uk-UA" sz="2400" dirty="0" smtClean="0">
                <a:effectLst>
                  <a:outerShdw blurRad="38100" dist="38100" dir="2700000" algn="tl">
                    <a:srgbClr val="000000">
                      <a:alpha val="43137"/>
                    </a:srgbClr>
                  </a:outerShdw>
                </a:effectLst>
              </a:rPr>
              <a:t>самоврядування</a:t>
            </a:r>
            <a:endParaRPr lang="uk-UA" sz="2400" dirty="0">
              <a:effectLst>
                <a:outerShdw blurRad="38100" dist="38100" dir="2700000" algn="tl">
                  <a:srgbClr val="000000">
                    <a:alpha val="43137"/>
                  </a:srgbClr>
                </a:outerShdw>
              </a:effectLst>
            </a:endParaRPr>
          </a:p>
        </p:txBody>
      </p:sp>
      <p:sp>
        <p:nvSpPr>
          <p:cNvPr id="3" name="Объект 2"/>
          <p:cNvSpPr>
            <a:spLocks noGrp="1"/>
          </p:cNvSpPr>
          <p:nvPr>
            <p:ph sz="quarter" idx="1"/>
          </p:nvPr>
        </p:nvSpPr>
        <p:spPr>
          <a:xfrm>
            <a:off x="467544" y="1844824"/>
            <a:ext cx="7467600" cy="4873752"/>
          </a:xfrm>
        </p:spPr>
        <p:txBody>
          <a:bodyPr>
            <a:normAutofit/>
          </a:bodyPr>
          <a:lstStyle/>
          <a:p>
            <a:pPr marL="0" indent="0" algn="just">
              <a:buNone/>
            </a:pPr>
            <a:r>
              <a:rPr lang="uk-UA" sz="1600" dirty="0" smtClean="0">
                <a:solidFill>
                  <a:schemeClr val="tx1"/>
                </a:solidFill>
              </a:rPr>
              <a:t>	</a:t>
            </a:r>
            <a:r>
              <a:rPr lang="uk-UA" sz="2000" dirty="0" smtClean="0">
                <a:solidFill>
                  <a:schemeClr val="tx1"/>
                </a:solidFill>
              </a:rPr>
              <a:t>Організації </a:t>
            </a:r>
            <a:r>
              <a:rPr lang="uk-UA" sz="2000" dirty="0">
                <a:solidFill>
                  <a:schemeClr val="tx1"/>
                </a:solidFill>
              </a:rPr>
              <a:t>роботодавців, їх об'єднання, спільні представницькі органи сторони роботодавців співпрацюють з Кабінетом Міністрів України, іншими центральними органами виконавчої влади, державними колегіальними органами, місцевими державними адміністраціями, органами влади Автономної Республіки Крим та органами місцевого самоврядування.</a:t>
            </a:r>
          </a:p>
          <a:p>
            <a:pPr marL="0" indent="0" algn="just">
              <a:buNone/>
            </a:pPr>
            <a:r>
              <a:rPr lang="uk-UA" sz="2000" dirty="0" smtClean="0">
                <a:solidFill>
                  <a:schemeClr val="tx1"/>
                </a:solidFill>
              </a:rPr>
              <a:t>	За </a:t>
            </a:r>
            <a:r>
              <a:rPr lang="uk-UA" sz="2000" dirty="0">
                <a:solidFill>
                  <a:schemeClr val="tx1"/>
                </a:solidFill>
              </a:rPr>
              <a:t>пропозицією Кабінету Міністрів України у засіданні Кабінету Міністрів України під час розгляду питань, що стосуються формування та реалізації державної соціальної та економічної політики, регулювання трудових, соціальних, економічних відносин, бере участь уповноважений представник спільного представницького органу </a:t>
            </a:r>
            <a:r>
              <a:rPr lang="uk-UA" sz="2000" b="1" dirty="0">
                <a:solidFill>
                  <a:schemeClr val="tx1"/>
                </a:solidFill>
              </a:rPr>
              <a:t>сторони роботодавців </a:t>
            </a:r>
            <a:r>
              <a:rPr lang="uk-UA" sz="2000" b="1" u="sng" dirty="0">
                <a:solidFill>
                  <a:schemeClr val="tx1"/>
                </a:solidFill>
              </a:rPr>
              <a:t>національного</a:t>
            </a:r>
            <a:r>
              <a:rPr lang="uk-UA" sz="2000" b="1" dirty="0">
                <a:solidFill>
                  <a:schemeClr val="tx1"/>
                </a:solidFill>
              </a:rPr>
              <a:t> рівня</a:t>
            </a:r>
            <a:r>
              <a:rPr lang="uk-UA" sz="2000" dirty="0">
                <a:solidFill>
                  <a:schemeClr val="tx1"/>
                </a:solidFill>
              </a:rPr>
              <a:t>.</a:t>
            </a:r>
            <a:endParaRPr lang="uk-UA" sz="2000" dirty="0"/>
          </a:p>
        </p:txBody>
      </p:sp>
    </p:spTree>
    <p:extLst>
      <p:ext uri="{BB962C8B-B14F-4D97-AF65-F5344CB8AC3E}">
        <p14:creationId xmlns:p14="http://schemas.microsoft.com/office/powerpoint/2010/main" xmlns="" val="3726782042"/>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7467600" cy="1143000"/>
          </a:xfrm>
        </p:spPr>
        <p:txBody>
          <a:bodyPr>
            <a:normAutofit/>
          </a:bodyPr>
          <a:lstStyle/>
          <a:p>
            <a:r>
              <a:rPr lang="uk-UA" sz="2400" dirty="0" smtClean="0">
                <a:solidFill>
                  <a:schemeClr val="tx1"/>
                </a:solidFill>
              </a:rPr>
              <a:t>Органи виконавчої влади та органи місцевого самоврядування:</a:t>
            </a:r>
            <a:endParaRPr lang="uk-UA" sz="2400" dirty="0"/>
          </a:p>
        </p:txBody>
      </p:sp>
      <p:sp>
        <p:nvSpPr>
          <p:cNvPr id="3" name="Объект 2"/>
          <p:cNvSpPr>
            <a:spLocks noGrp="1"/>
          </p:cNvSpPr>
          <p:nvPr>
            <p:ph sz="quarter" idx="1"/>
          </p:nvPr>
        </p:nvSpPr>
        <p:spPr>
          <a:xfrm>
            <a:off x="467544" y="1412776"/>
            <a:ext cx="7467600" cy="4873752"/>
          </a:xfrm>
        </p:spPr>
        <p:txBody>
          <a:bodyPr>
            <a:noAutofit/>
          </a:bodyPr>
          <a:lstStyle/>
          <a:p>
            <a:pPr algn="just"/>
            <a:r>
              <a:rPr lang="uk-UA" sz="2000" dirty="0" smtClean="0">
                <a:solidFill>
                  <a:schemeClr val="tx1"/>
                </a:solidFill>
              </a:rPr>
              <a:t>залучають </a:t>
            </a:r>
            <a:r>
              <a:rPr lang="uk-UA" sz="2000" dirty="0">
                <a:solidFill>
                  <a:schemeClr val="tx1"/>
                </a:solidFill>
              </a:rPr>
              <a:t>в установленому порядку повноважних представників відповідних організацій роботодавців, їх об'єднань, спільних представницьких органів сторони роботодавців до розробки та обговорення проектів актів та рішень;</a:t>
            </a:r>
          </a:p>
          <a:p>
            <a:pPr algn="just"/>
            <a:r>
              <a:rPr lang="uk-UA" sz="2000" dirty="0" smtClean="0">
                <a:solidFill>
                  <a:schemeClr val="tx1"/>
                </a:solidFill>
              </a:rPr>
              <a:t>направляють </a:t>
            </a:r>
            <a:r>
              <a:rPr lang="uk-UA" sz="2000" dirty="0">
                <a:solidFill>
                  <a:schemeClr val="tx1"/>
                </a:solidFill>
              </a:rPr>
              <a:t>відповідним організаціям роботодавців, їх об'єднанням на розгляд проекти нормативно-правових актів з питань формування та реалізації державної соціальної, економічної політики та регулювання трудових відносин;</a:t>
            </a:r>
          </a:p>
          <a:p>
            <a:pPr algn="just"/>
            <a:r>
              <a:rPr lang="uk-UA" sz="2000" dirty="0" smtClean="0">
                <a:solidFill>
                  <a:schemeClr val="tx1"/>
                </a:solidFill>
              </a:rPr>
              <a:t>розглядають </a:t>
            </a:r>
            <a:r>
              <a:rPr lang="uk-UA" sz="2000" dirty="0">
                <a:solidFill>
                  <a:schemeClr val="tx1"/>
                </a:solidFill>
              </a:rPr>
              <a:t>пропозиції організацій роботодавців, їх об'єднань, спільних представницьких органів сторони роботодавців, подані у встановленому законодавством порядку, та інформують організації роботодавців, їх об'єднання, спільні представницькі органи сторони роботодавців про розглянуті пропозиції.</a:t>
            </a:r>
            <a:endParaRPr lang="uk-UA" sz="2000" dirty="0"/>
          </a:p>
        </p:txBody>
      </p:sp>
    </p:spTree>
    <p:extLst>
      <p:ext uri="{BB962C8B-B14F-4D97-AF65-F5344CB8AC3E}">
        <p14:creationId xmlns:p14="http://schemas.microsoft.com/office/powerpoint/2010/main" xmlns="" val="671866786"/>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altLang="uk-UA" sz="3200" dirty="0">
                <a:effectLst>
                  <a:outerShdw blurRad="38100" dist="38100" dir="2700000" algn="tl">
                    <a:srgbClr val="000000">
                      <a:alpha val="43137"/>
                    </a:srgbClr>
                  </a:outerShdw>
                </a:effectLst>
              </a:rPr>
              <a:t>Міжнародні зв'язки організацій роботодавців, їх </a:t>
            </a:r>
            <a:r>
              <a:rPr lang="uk-UA" altLang="uk-UA" sz="3200" dirty="0" smtClean="0">
                <a:effectLst>
                  <a:outerShdw blurRad="38100" dist="38100" dir="2700000" algn="tl">
                    <a:srgbClr val="000000">
                      <a:alpha val="43137"/>
                    </a:srgbClr>
                  </a:outerShdw>
                </a:effectLst>
              </a:rPr>
              <a:t>об'єднань</a:t>
            </a:r>
            <a:endParaRPr lang="uk-UA" dirty="0">
              <a:effectLst>
                <a:outerShdw blurRad="38100" dist="38100" dir="2700000" algn="tl">
                  <a:srgbClr val="000000">
                    <a:alpha val="43137"/>
                  </a:srgbClr>
                </a:outerShdw>
              </a:effectLst>
            </a:endParaRPr>
          </a:p>
        </p:txBody>
      </p:sp>
      <p:sp>
        <p:nvSpPr>
          <p:cNvPr id="3" name="Объект 2"/>
          <p:cNvSpPr>
            <a:spLocks noGrp="1"/>
          </p:cNvSpPr>
          <p:nvPr>
            <p:ph sz="quarter" idx="1"/>
          </p:nvPr>
        </p:nvSpPr>
        <p:spPr/>
        <p:txBody>
          <a:bodyPr/>
          <a:lstStyle/>
          <a:p>
            <a:pPr marL="0" indent="0" algn="just">
              <a:buNone/>
            </a:pPr>
            <a:r>
              <a:rPr lang="uk-UA" sz="1600" dirty="0" smtClean="0">
                <a:solidFill>
                  <a:schemeClr val="tx1"/>
                </a:solidFill>
              </a:rPr>
              <a:t>	</a:t>
            </a:r>
            <a:r>
              <a:rPr lang="uk-UA" sz="2000" dirty="0" smtClean="0">
                <a:solidFill>
                  <a:schemeClr val="tx1"/>
                </a:solidFill>
              </a:rPr>
              <a:t>Організації </a:t>
            </a:r>
            <a:r>
              <a:rPr lang="uk-UA" sz="2000" dirty="0">
                <a:solidFill>
                  <a:schemeClr val="tx1"/>
                </a:solidFill>
              </a:rPr>
              <a:t>роботодавців, їх об'єднання мають право здійснювати міжнародну діяльність відповідно до Закону, інших нормативно-правових актів та міжнародних договорів України, згода на обов'язковість яких надана Верховною Радою України</a:t>
            </a:r>
            <a:r>
              <a:rPr lang="uk-UA" sz="2000" dirty="0" smtClean="0">
                <a:solidFill>
                  <a:schemeClr val="tx1"/>
                </a:solidFill>
              </a:rPr>
              <a:t>.</a:t>
            </a:r>
          </a:p>
          <a:p>
            <a:pPr marL="0" indent="0" algn="just">
              <a:buNone/>
            </a:pPr>
            <a:endParaRPr lang="uk-UA" sz="2000" dirty="0">
              <a:solidFill>
                <a:schemeClr val="tx1"/>
              </a:solidFill>
            </a:endParaRPr>
          </a:p>
          <a:p>
            <a:pPr marL="0" indent="0" algn="just">
              <a:buNone/>
            </a:pPr>
            <a:r>
              <a:rPr lang="uk-UA" sz="2000" dirty="0" smtClean="0">
                <a:solidFill>
                  <a:schemeClr val="tx1"/>
                </a:solidFill>
              </a:rPr>
              <a:t>	Міжнародна </a:t>
            </a:r>
            <a:r>
              <a:rPr lang="uk-UA" sz="2000" dirty="0">
                <a:solidFill>
                  <a:schemeClr val="tx1"/>
                </a:solidFill>
              </a:rPr>
              <a:t>діяльність організацій роботодавців, їх об'єднань відповідно до їх статутів здійснюється шляхом заснування або вступу до міжнародних організацій роботодавців, їх об'єднань, прямих міжнародних контактів і </a:t>
            </a:r>
            <a:r>
              <a:rPr lang="uk-UA" sz="2000" dirty="0" err="1">
                <a:solidFill>
                  <a:schemeClr val="tx1"/>
                </a:solidFill>
              </a:rPr>
              <a:t>зв'язків</a:t>
            </a:r>
            <a:r>
              <a:rPr lang="uk-UA" sz="2000" dirty="0">
                <a:solidFill>
                  <a:schemeClr val="tx1"/>
                </a:solidFill>
              </a:rPr>
              <a:t>, укладання відповідних угод, а також в інших формах, що не суперечать законодавству України, нормам і принципам міжнародного права.</a:t>
            </a:r>
          </a:p>
          <a:p>
            <a:endParaRPr lang="uk-UA" sz="1600" dirty="0"/>
          </a:p>
        </p:txBody>
      </p:sp>
    </p:spTree>
    <p:extLst>
      <p:ext uri="{BB962C8B-B14F-4D97-AF65-F5344CB8AC3E}">
        <p14:creationId xmlns:p14="http://schemas.microsoft.com/office/powerpoint/2010/main" xmlns="" val="1187805808"/>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altLang="uk-UA" sz="3200" dirty="0">
                <a:effectLst>
                  <a:outerShdw blurRad="38100" dist="38100" dir="2700000" algn="tl">
                    <a:srgbClr val="000000">
                      <a:alpha val="43137"/>
                    </a:srgbClr>
                  </a:outerShdw>
                </a:effectLst>
              </a:rPr>
              <a:t>Інструменти представництва та захисту інтересів </a:t>
            </a:r>
            <a:r>
              <a:rPr lang="uk-UA" altLang="uk-UA" sz="3200" dirty="0" smtClean="0">
                <a:effectLst>
                  <a:outerShdw blurRad="38100" dist="38100" dir="2700000" algn="tl">
                    <a:srgbClr val="000000">
                      <a:alpha val="43137"/>
                    </a:srgbClr>
                  </a:outerShdw>
                </a:effectLst>
              </a:rPr>
              <a:t>роботодавців</a:t>
            </a:r>
            <a:endParaRPr lang="uk-UA" dirty="0">
              <a:effectLst>
                <a:outerShdw blurRad="38100" dist="38100" dir="2700000" algn="tl">
                  <a:srgbClr val="000000">
                    <a:alpha val="43137"/>
                  </a:srgbClr>
                </a:outerShdw>
              </a:effectLst>
            </a:endParaRPr>
          </a:p>
        </p:txBody>
      </p:sp>
      <p:sp>
        <p:nvSpPr>
          <p:cNvPr id="3" name="Объект 2"/>
          <p:cNvSpPr>
            <a:spLocks noGrp="1"/>
          </p:cNvSpPr>
          <p:nvPr>
            <p:ph sz="quarter" idx="1"/>
          </p:nvPr>
        </p:nvSpPr>
        <p:spPr/>
        <p:txBody>
          <a:bodyPr>
            <a:normAutofit fontScale="92500" lnSpcReduction="10000"/>
          </a:bodyPr>
          <a:lstStyle/>
          <a:p>
            <a:pPr marL="0" indent="0" algn="just">
              <a:buNone/>
            </a:pPr>
            <a:r>
              <a:rPr lang="uk-UA" sz="1600" dirty="0" smtClean="0">
                <a:solidFill>
                  <a:schemeClr val="tx1"/>
                </a:solidFill>
              </a:rPr>
              <a:t>	</a:t>
            </a:r>
            <a:r>
              <a:rPr lang="uk-UA" sz="2000" dirty="0" smtClean="0">
                <a:solidFill>
                  <a:schemeClr val="tx1"/>
                </a:solidFill>
              </a:rPr>
              <a:t>Організації </a:t>
            </a:r>
            <a:r>
              <a:rPr lang="uk-UA" sz="2000" dirty="0">
                <a:solidFill>
                  <a:schemeClr val="tx1"/>
                </a:solidFill>
              </a:rPr>
              <a:t>роботодавців та їх об’єднання мають право проводити експертизи нормативних актів з питань регулювання соціально-трудових і економічних відносин, державних програм зайнятості, охорони праці, здійснення податкової й цінової політики, інших програм соціально-економічного розвитку для максимального дотримання інтересів роботодавців. Організації роботодавців та їх об’єднання можуть розробляти проекти програм i нормативних актів для внесення їх у встановленому порядку на розгляд відповідних державних органів.</a:t>
            </a:r>
          </a:p>
          <a:p>
            <a:pPr marL="0" indent="0" algn="just">
              <a:buNone/>
            </a:pPr>
            <a:r>
              <a:rPr lang="uk-UA" sz="2000" dirty="0" smtClean="0">
                <a:solidFill>
                  <a:schemeClr val="tx1"/>
                </a:solidFill>
              </a:rPr>
              <a:t>	Організації </a:t>
            </a:r>
            <a:r>
              <a:rPr lang="uk-UA" sz="2000" dirty="0">
                <a:solidFill>
                  <a:schemeClr val="tx1"/>
                </a:solidFill>
              </a:rPr>
              <a:t>роботодавців та їх </a:t>
            </a:r>
            <a:r>
              <a:rPr lang="uk-UA" sz="2000" dirty="0" smtClean="0">
                <a:solidFill>
                  <a:schemeClr val="tx1"/>
                </a:solidFill>
              </a:rPr>
              <a:t>об'єднання, </a:t>
            </a:r>
            <a:r>
              <a:rPr lang="uk-UA" sz="2000" dirty="0">
                <a:solidFill>
                  <a:schemeClr val="tx1"/>
                </a:solidFill>
              </a:rPr>
              <a:t>при комплексному та </a:t>
            </a:r>
            <a:r>
              <a:rPr lang="uk-UA" sz="2000" dirty="0" smtClean="0">
                <a:solidFill>
                  <a:schemeClr val="tx1"/>
                </a:solidFill>
              </a:rPr>
              <a:t>системному </a:t>
            </a:r>
            <a:r>
              <a:rPr lang="uk-UA" sz="2000" dirty="0">
                <a:solidFill>
                  <a:schemeClr val="tx1"/>
                </a:solidFill>
              </a:rPr>
              <a:t>підході, може здійснювати ефективне лобіювання інтересів регіонального бізнесу та окремого роботодавця в контексті взаємодії з владними структурами. Основними інструментами лобіювання можуть бути позиційні листи, звернення, заяви до органів державної влади, зустрічі та робочі засідання з представниками влади, пропозиції щодо внесення змін до законопроектів тощо.</a:t>
            </a:r>
          </a:p>
          <a:p>
            <a:pPr algn="just"/>
            <a:endParaRPr lang="uk-UA" sz="1600" dirty="0"/>
          </a:p>
        </p:txBody>
      </p:sp>
    </p:spTree>
    <p:extLst>
      <p:ext uri="{BB962C8B-B14F-4D97-AF65-F5344CB8AC3E}">
        <p14:creationId xmlns:p14="http://schemas.microsoft.com/office/powerpoint/2010/main" xmlns="" val="3740600005"/>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323528" y="404664"/>
            <a:ext cx="7848872" cy="5400600"/>
          </a:xfrm>
        </p:spPr>
        <p:txBody>
          <a:bodyPr>
            <a:noAutofit/>
          </a:bodyPr>
          <a:lstStyle/>
          <a:p>
            <a:pPr marL="0" indent="0" algn="just">
              <a:buNone/>
            </a:pPr>
            <a:r>
              <a:rPr lang="uk-UA" sz="1900" dirty="0" smtClean="0">
                <a:solidFill>
                  <a:schemeClr val="tx1"/>
                </a:solidFill>
              </a:rPr>
              <a:t>	Роботодавці </a:t>
            </a:r>
            <a:r>
              <a:rPr lang="uk-UA" sz="1900" dirty="0">
                <a:solidFill>
                  <a:schemeClr val="tx1"/>
                </a:solidFill>
              </a:rPr>
              <a:t>можуть ініціювати створення робочих органів для напрацювання необхідних бізнесу законодавчих ініціатив та пропозицій на загальнодержавному, місцевому та галузевому рівнях.</a:t>
            </a:r>
          </a:p>
          <a:p>
            <a:pPr marL="0" indent="0" algn="just">
              <a:buNone/>
            </a:pPr>
            <a:r>
              <a:rPr lang="uk-UA" sz="1900" dirty="0" smtClean="0">
                <a:solidFill>
                  <a:schemeClr val="tx1"/>
                </a:solidFill>
              </a:rPr>
              <a:t>	Окрім </a:t>
            </a:r>
            <a:r>
              <a:rPr lang="uk-UA" sz="1900" dirty="0">
                <a:solidFill>
                  <a:schemeClr val="tx1"/>
                </a:solidFill>
              </a:rPr>
              <a:t>того існує можливість надавати пропозиції щодо змін до нормативно-правових актів, які стосуються розвитку підприємництва, </a:t>
            </a:r>
            <a:r>
              <a:rPr lang="uk-UA" sz="1900" dirty="0" smtClean="0">
                <a:solidFill>
                  <a:schemeClr val="tx1"/>
                </a:solidFill>
              </a:rPr>
              <a:t>інвестиційної </a:t>
            </a:r>
            <a:r>
              <a:rPr lang="uk-UA" sz="1900" dirty="0">
                <a:solidFill>
                  <a:schemeClr val="tx1"/>
                </a:solidFill>
              </a:rPr>
              <a:t>діяльності, економічних та соціально-трудових відносин в Україні та ін.</a:t>
            </a:r>
          </a:p>
          <a:p>
            <a:pPr marL="0" indent="0" algn="just">
              <a:buNone/>
            </a:pPr>
            <a:r>
              <a:rPr lang="uk-UA" sz="1900" dirty="0" smtClean="0">
                <a:solidFill>
                  <a:schemeClr val="tx1"/>
                </a:solidFill>
              </a:rPr>
              <a:t>	Одним </a:t>
            </a:r>
            <a:r>
              <a:rPr lang="uk-UA" sz="1900" dirty="0">
                <a:solidFill>
                  <a:schemeClr val="tx1"/>
                </a:solidFill>
              </a:rPr>
              <a:t>із інструментів представництва інтересів роботодавців регіону є участь у комітетах та громадських радах регіональних владних структур і контролюючих органів.</a:t>
            </a:r>
          </a:p>
          <a:p>
            <a:pPr marL="0" indent="0" algn="just">
              <a:buNone/>
            </a:pPr>
            <a:r>
              <a:rPr lang="uk-UA" sz="1900" dirty="0" smtClean="0">
                <a:solidFill>
                  <a:schemeClr val="tx1"/>
                </a:solidFill>
              </a:rPr>
              <a:t>	Вищезазначене </a:t>
            </a:r>
            <a:r>
              <a:rPr lang="uk-UA" sz="1900" dirty="0">
                <a:solidFill>
                  <a:schemeClr val="tx1"/>
                </a:solidFill>
              </a:rPr>
              <a:t>може реалізовуватися шляхом активної участі у зустрічах з владою, участь у робочих групах, колегіях та представництво у соціально-економічній раді. Доступ до комітетів та робочих груп, як на регіональному, так і на районному рівнях, забезпечить можливість самостійного впливу на покращення умов для діяльності та запобігання провадженню </a:t>
            </a:r>
            <a:r>
              <a:rPr lang="uk-UA" sz="1900" dirty="0" err="1">
                <a:solidFill>
                  <a:schemeClr val="tx1"/>
                </a:solidFill>
              </a:rPr>
              <a:t>антипідприємницьких</a:t>
            </a:r>
            <a:r>
              <a:rPr lang="uk-UA" sz="1900" dirty="0">
                <a:solidFill>
                  <a:schemeClr val="tx1"/>
                </a:solidFill>
              </a:rPr>
              <a:t> дій з боку владних структур. В свою чергу це дає можливість вносити пропозиції по вдосконаленню нормативно-правової бази, що стосується діяльності </a:t>
            </a:r>
            <a:r>
              <a:rPr lang="uk-UA" sz="1900" dirty="0" smtClean="0"/>
              <a:t>роботодавців</a:t>
            </a:r>
            <a:r>
              <a:rPr lang="uk-UA" sz="1900" dirty="0" smtClean="0">
                <a:solidFill>
                  <a:schemeClr val="tx1"/>
                </a:solidFill>
              </a:rPr>
              <a:t>.</a:t>
            </a:r>
            <a:endParaRPr lang="uk-UA" sz="1900" dirty="0"/>
          </a:p>
        </p:txBody>
      </p:sp>
    </p:spTree>
    <p:extLst>
      <p:ext uri="{BB962C8B-B14F-4D97-AF65-F5344CB8AC3E}">
        <p14:creationId xmlns:p14="http://schemas.microsoft.com/office/powerpoint/2010/main" xmlns="" val="3251705828"/>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sz="quarter" idx="1"/>
            <p:extLst>
              <p:ext uri="{D42A27DB-BD31-4B8C-83A1-F6EECF244321}">
                <p14:modId xmlns:p14="http://schemas.microsoft.com/office/powerpoint/2010/main" xmlns="" val="1198643616"/>
              </p:ext>
            </p:extLst>
          </p:nvPr>
        </p:nvGraphicFramePr>
        <p:xfrm>
          <a:off x="0" y="0"/>
          <a:ext cx="9108504" cy="6858001"/>
        </p:xfrm>
        <a:graphic>
          <a:graphicData uri="http://schemas.openxmlformats.org/drawingml/2006/table">
            <a:tbl>
              <a:tblPr firstRow="1" bandRow="1">
                <a:tableStyleId>{5C22544A-7EE6-4342-B048-85BDC9FD1C3A}</a:tableStyleId>
              </a:tblPr>
              <a:tblGrid>
                <a:gridCol w="2259343"/>
                <a:gridCol w="6849161"/>
              </a:tblGrid>
              <a:tr h="473042">
                <a:tc>
                  <a:txBody>
                    <a:bodyPr/>
                    <a:lstStyle/>
                    <a:p>
                      <a:pPr algn="ctr">
                        <a:spcAft>
                          <a:spcPts val="0"/>
                        </a:spcAft>
                      </a:pPr>
                      <a:r>
                        <a:rPr lang="uk-UA" sz="1400" b="1" dirty="0">
                          <a:effectLst/>
                          <a:latin typeface="Times New Roman"/>
                          <a:ea typeface="Times New Roman"/>
                        </a:rPr>
                        <a:t>Рівень</a:t>
                      </a:r>
                      <a:endParaRPr lang="uk-UA" sz="1400" dirty="0">
                        <a:effectLst/>
                        <a:latin typeface="Times New Roman"/>
                        <a:ea typeface="Times New Roman"/>
                      </a:endParaRPr>
                    </a:p>
                  </a:txBody>
                  <a:tcPr marL="68580" marR="68580" marT="0" marB="0"/>
                </a:tc>
                <a:tc>
                  <a:txBody>
                    <a:bodyPr/>
                    <a:lstStyle/>
                    <a:p>
                      <a:pPr algn="ctr">
                        <a:spcAft>
                          <a:spcPts val="0"/>
                        </a:spcAft>
                      </a:pPr>
                      <a:r>
                        <a:rPr lang="uk-UA" sz="1400" b="1">
                          <a:effectLst/>
                          <a:latin typeface="Times New Roman"/>
                          <a:ea typeface="Times New Roman"/>
                        </a:rPr>
                        <a:t>Механізм</a:t>
                      </a:r>
                      <a:endParaRPr lang="uk-UA" sz="1400">
                        <a:effectLst/>
                        <a:latin typeface="Times New Roman"/>
                        <a:ea typeface="Times New Roman"/>
                      </a:endParaRPr>
                    </a:p>
                    <a:p>
                      <a:pPr algn="ctr">
                        <a:spcAft>
                          <a:spcPts val="0"/>
                        </a:spcAft>
                      </a:pPr>
                      <a:r>
                        <a:rPr lang="uk-UA" sz="1400" b="1">
                          <a:effectLst/>
                          <a:latin typeface="Times New Roman"/>
                          <a:ea typeface="Times New Roman"/>
                        </a:rPr>
                        <a:t> </a:t>
                      </a:r>
                      <a:endParaRPr lang="uk-UA" sz="1400">
                        <a:effectLst/>
                        <a:latin typeface="Times New Roman"/>
                        <a:ea typeface="Times New Roman"/>
                      </a:endParaRPr>
                    </a:p>
                  </a:txBody>
                  <a:tcPr marL="68580" marR="68580" marT="0" marB="0"/>
                </a:tc>
              </a:tr>
              <a:tr h="1655359">
                <a:tc>
                  <a:txBody>
                    <a:bodyPr/>
                    <a:lstStyle/>
                    <a:p>
                      <a:pPr algn="just">
                        <a:spcAft>
                          <a:spcPts val="0"/>
                        </a:spcAft>
                      </a:pPr>
                      <a:r>
                        <a:rPr lang="uk-UA" sz="1400" dirty="0">
                          <a:effectLst/>
                          <a:latin typeface="Times New Roman"/>
                          <a:ea typeface="Times New Roman"/>
                        </a:rPr>
                        <a:t>Кабінет Міністрів України</a:t>
                      </a:r>
                    </a:p>
                    <a:p>
                      <a:pPr algn="just">
                        <a:spcAft>
                          <a:spcPts val="0"/>
                        </a:spcAft>
                      </a:pPr>
                      <a:r>
                        <a:rPr lang="uk-UA" sz="1400" dirty="0">
                          <a:effectLst/>
                          <a:latin typeface="Times New Roman"/>
                          <a:ea typeface="Times New Roman"/>
                        </a:rPr>
                        <a:t> </a:t>
                      </a:r>
                    </a:p>
                  </a:txBody>
                  <a:tcPr marL="68580" marR="68580" marT="0" marB="0"/>
                </a:tc>
                <a:tc>
                  <a:txBody>
                    <a:bodyPr/>
                    <a:lstStyle/>
                    <a:p>
                      <a:pPr algn="just">
                        <a:spcAft>
                          <a:spcPts val="0"/>
                        </a:spcAft>
                      </a:pPr>
                      <a:r>
                        <a:rPr lang="uk-UA" sz="1400" dirty="0">
                          <a:effectLst/>
                          <a:latin typeface="Times New Roman"/>
                          <a:ea typeface="Times New Roman"/>
                        </a:rPr>
                        <a:t>Об’єднання від сторони роботодавців підписує з Кабінетом Міністрів України та профспілками Генеральну угоду про регулювання основних принципів і норм реалізації соціально-економічної політики і трудових відносин в Україні. </a:t>
                      </a:r>
                    </a:p>
                    <a:p>
                      <a:pPr algn="just">
                        <a:spcAft>
                          <a:spcPts val="0"/>
                        </a:spcAft>
                      </a:pPr>
                      <a:r>
                        <a:rPr lang="uk-UA" sz="1400" dirty="0">
                          <a:effectLst/>
                          <a:latin typeface="Times New Roman"/>
                          <a:ea typeface="Times New Roman"/>
                        </a:rPr>
                        <a:t>Відповідно до Регламенту роботи Кабінету Міністрів України, представники </a:t>
                      </a:r>
                      <a:r>
                        <a:rPr lang="uk-UA" sz="1400" dirty="0" smtClean="0">
                          <a:effectLst/>
                          <a:latin typeface="Times New Roman"/>
                          <a:ea typeface="Times New Roman"/>
                        </a:rPr>
                        <a:t>об’єднання </a:t>
                      </a:r>
                      <a:r>
                        <a:rPr lang="uk-UA" sz="1400" dirty="0">
                          <a:effectLst/>
                          <a:latin typeface="Times New Roman"/>
                          <a:ea typeface="Times New Roman"/>
                        </a:rPr>
                        <a:t>можуть брати участь у </a:t>
                      </a:r>
                      <a:r>
                        <a:rPr lang="uk-UA" sz="1400" dirty="0" smtClean="0">
                          <a:effectLst/>
                          <a:latin typeface="Times New Roman"/>
                          <a:ea typeface="Times New Roman"/>
                        </a:rPr>
                        <a:t>засіданнях </a:t>
                      </a:r>
                      <a:r>
                        <a:rPr lang="uk-UA" sz="1400" dirty="0">
                          <a:effectLst/>
                          <a:latin typeface="Times New Roman"/>
                          <a:ea typeface="Times New Roman"/>
                        </a:rPr>
                        <a:t>Уряду. Крім того, відповідно до постанови КМУ може бути закріплено участь представників </a:t>
                      </a:r>
                      <a:r>
                        <a:rPr lang="uk-UA" sz="1400" dirty="0" smtClean="0">
                          <a:effectLst/>
                          <a:latin typeface="Times New Roman"/>
                          <a:ea typeface="Times New Roman"/>
                        </a:rPr>
                        <a:t>об’єднання </a:t>
                      </a:r>
                      <a:r>
                        <a:rPr lang="uk-UA" sz="1400" dirty="0">
                          <a:effectLst/>
                          <a:latin typeface="Times New Roman"/>
                          <a:ea typeface="Times New Roman"/>
                        </a:rPr>
                        <a:t>у засіданнях урядових комітетів, на яких вони мають право дорадчого голосу.</a:t>
                      </a:r>
                    </a:p>
                  </a:txBody>
                  <a:tcPr marL="68580" marR="68580" marT="0" marB="0"/>
                </a:tc>
              </a:tr>
              <a:tr h="1182400">
                <a:tc>
                  <a:txBody>
                    <a:bodyPr/>
                    <a:lstStyle/>
                    <a:p>
                      <a:pPr algn="just">
                        <a:spcAft>
                          <a:spcPts val="0"/>
                        </a:spcAft>
                      </a:pPr>
                      <a:r>
                        <a:rPr lang="uk-UA" sz="1400">
                          <a:effectLst/>
                          <a:latin typeface="Times New Roman"/>
                          <a:ea typeface="Times New Roman"/>
                        </a:rPr>
                        <a:t>Міністерства</a:t>
                      </a:r>
                    </a:p>
                    <a:p>
                      <a:pPr algn="just">
                        <a:spcAft>
                          <a:spcPts val="0"/>
                        </a:spcAft>
                      </a:pPr>
                      <a:r>
                        <a:rPr lang="uk-UA" sz="1400">
                          <a:effectLst/>
                          <a:latin typeface="Times New Roman"/>
                          <a:ea typeface="Times New Roman"/>
                        </a:rPr>
                        <a:t> </a:t>
                      </a:r>
                    </a:p>
                  </a:txBody>
                  <a:tcPr marL="68580" marR="68580" marT="0" marB="0"/>
                </a:tc>
                <a:tc>
                  <a:txBody>
                    <a:bodyPr/>
                    <a:lstStyle/>
                    <a:p>
                      <a:pPr algn="just">
                        <a:spcAft>
                          <a:spcPts val="0"/>
                        </a:spcAft>
                      </a:pPr>
                      <a:r>
                        <a:rPr lang="uk-UA" sz="1400" dirty="0">
                          <a:effectLst/>
                          <a:latin typeface="Times New Roman"/>
                          <a:ea typeface="Times New Roman"/>
                        </a:rPr>
                        <a:t>На виконання Постанови КМУ №996 від 3 листопада 2010 року при прийнятті рішень з питань, що стосуються реалізації соціально-економічної політики і регулювання соціально-трудових відносин, міністерства, інші центральні органи виконавчої влади повинні враховувати позицію роботодавців. Проекти відповідних нормативних актів можуть надсилатися на погодження до </a:t>
                      </a:r>
                      <a:r>
                        <a:rPr lang="uk-UA" sz="1400" dirty="0" smtClean="0">
                          <a:effectLst/>
                          <a:latin typeface="Times New Roman"/>
                          <a:ea typeface="Times New Roman"/>
                        </a:rPr>
                        <a:t>об’єднання</a:t>
                      </a:r>
                      <a:r>
                        <a:rPr lang="uk-UA" sz="1400" dirty="0">
                          <a:effectLst/>
                          <a:latin typeface="Times New Roman"/>
                          <a:ea typeface="Times New Roman"/>
                        </a:rPr>
                        <a:t>.</a:t>
                      </a:r>
                    </a:p>
                  </a:txBody>
                  <a:tcPr marL="68580" marR="68580" marT="0" marB="0"/>
                </a:tc>
              </a:tr>
              <a:tr h="945920">
                <a:tc>
                  <a:txBody>
                    <a:bodyPr/>
                    <a:lstStyle/>
                    <a:p>
                      <a:pPr algn="just">
                        <a:spcAft>
                          <a:spcPts val="0"/>
                        </a:spcAft>
                      </a:pPr>
                      <a:r>
                        <a:rPr lang="uk-UA" sz="1400">
                          <a:effectLst/>
                          <a:latin typeface="Times New Roman"/>
                          <a:ea typeface="Times New Roman"/>
                        </a:rPr>
                        <a:t>Верховна Рада України</a:t>
                      </a:r>
                    </a:p>
                  </a:txBody>
                  <a:tcPr marL="68580" marR="68580" marT="0" marB="0"/>
                </a:tc>
                <a:tc>
                  <a:txBody>
                    <a:bodyPr/>
                    <a:lstStyle/>
                    <a:p>
                      <a:pPr algn="just">
                        <a:spcAft>
                          <a:spcPts val="0"/>
                        </a:spcAft>
                      </a:pPr>
                      <a:r>
                        <a:rPr lang="uk-UA" sz="1400" dirty="0">
                          <a:effectLst/>
                          <a:latin typeface="Times New Roman"/>
                          <a:ea typeface="Times New Roman"/>
                        </a:rPr>
                        <a:t>Лобіювання інтересів </a:t>
                      </a:r>
                      <a:r>
                        <a:rPr lang="uk-UA" sz="1400" dirty="0" smtClean="0">
                          <a:effectLst/>
                          <a:latin typeface="Times New Roman"/>
                          <a:ea typeface="Times New Roman"/>
                        </a:rPr>
                        <a:t>об’єднання </a:t>
                      </a:r>
                      <a:r>
                        <a:rPr lang="uk-UA" sz="1400" dirty="0">
                          <a:effectLst/>
                          <a:latin typeface="Times New Roman"/>
                          <a:ea typeface="Times New Roman"/>
                        </a:rPr>
                        <a:t>на зазначеному рівні можливе виключно через наявність прихильників з числа народних депутатів України, які будуть представляти та відстоюють інтереси </a:t>
                      </a:r>
                      <a:r>
                        <a:rPr lang="uk-UA" sz="1400" dirty="0" smtClean="0">
                          <a:effectLst/>
                          <a:latin typeface="Times New Roman"/>
                          <a:ea typeface="Times New Roman"/>
                        </a:rPr>
                        <a:t>об’єднання </a:t>
                      </a:r>
                      <a:r>
                        <a:rPr lang="uk-UA" sz="1400" dirty="0">
                          <a:effectLst/>
                          <a:latin typeface="Times New Roman"/>
                          <a:ea typeface="Times New Roman"/>
                        </a:rPr>
                        <a:t>у питаннях формування державної промислової політики. </a:t>
                      </a:r>
                    </a:p>
                  </a:txBody>
                  <a:tcPr marL="68580" marR="68580" marT="0" marB="0"/>
                </a:tc>
              </a:tr>
              <a:tr h="1182400">
                <a:tc>
                  <a:txBody>
                    <a:bodyPr/>
                    <a:lstStyle/>
                    <a:p>
                      <a:pPr algn="just">
                        <a:spcAft>
                          <a:spcPts val="0"/>
                        </a:spcAft>
                      </a:pPr>
                      <a:r>
                        <a:rPr lang="uk-UA" sz="1400">
                          <a:effectLst/>
                          <a:latin typeface="Times New Roman"/>
                          <a:ea typeface="Times New Roman"/>
                        </a:rPr>
                        <a:t>Органи виконавчої влади, які формують бізнес-клімат в Україні</a:t>
                      </a:r>
                    </a:p>
                  </a:txBody>
                  <a:tcPr marL="68580" marR="68580" marT="0" marB="0"/>
                </a:tc>
                <a:tc>
                  <a:txBody>
                    <a:bodyPr/>
                    <a:lstStyle/>
                    <a:p>
                      <a:pPr algn="just">
                        <a:spcAft>
                          <a:spcPts val="0"/>
                        </a:spcAft>
                      </a:pPr>
                      <a:r>
                        <a:rPr lang="uk-UA" sz="1400">
                          <a:effectLst/>
                          <a:latin typeface="Times New Roman"/>
                          <a:ea typeface="Times New Roman"/>
                        </a:rPr>
                        <a:t>Об’єднання може підписати низку меморандумів про співпрацю з державними  органами влади, які безпосередньо впливають на ведення бізнесу в Україні. Також важливо співпрацювати з галузевими органами виконавчої влади: Державною інспекцією сільського господарства, НКРЕ, Державним агентством лісових ресурсів, тощо. </a:t>
                      </a:r>
                    </a:p>
                  </a:txBody>
                  <a:tcPr marL="68580" marR="68580" marT="0" marB="0"/>
                </a:tc>
              </a:tr>
              <a:tr h="1418880">
                <a:tc>
                  <a:txBody>
                    <a:bodyPr/>
                    <a:lstStyle/>
                    <a:p>
                      <a:pPr algn="just">
                        <a:spcAft>
                          <a:spcPts val="0"/>
                        </a:spcAft>
                      </a:pPr>
                      <a:r>
                        <a:rPr lang="uk-UA" sz="1400" dirty="0">
                          <a:effectLst/>
                          <a:latin typeface="Times New Roman"/>
                          <a:ea typeface="Times New Roman"/>
                        </a:rPr>
                        <a:t>Регіональні органи виконавчої влади</a:t>
                      </a:r>
                    </a:p>
                  </a:txBody>
                  <a:tcPr marL="68580" marR="68580" marT="0" marB="0"/>
                </a:tc>
                <a:tc>
                  <a:txBody>
                    <a:bodyPr/>
                    <a:lstStyle/>
                    <a:p>
                      <a:pPr algn="just">
                        <a:spcAft>
                          <a:spcPts val="0"/>
                        </a:spcAft>
                      </a:pPr>
                      <a:r>
                        <a:rPr lang="uk-UA" sz="1400" dirty="0">
                          <a:effectLst/>
                          <a:latin typeface="Times New Roman"/>
                          <a:ea typeface="Times New Roman"/>
                        </a:rPr>
                        <a:t>На виконання вимог Закону України “Про соціальний діалог” і потенційно підписаних Меморандумів з центральними органами виконавчої влади регіональні об’єднання роботодавців можуть делегувати своїх представників до громадських органів обласних державних адміністрацій України, обласних </a:t>
                      </a:r>
                      <a:r>
                        <a:rPr lang="uk-UA" sz="1400" dirty="0" smtClean="0">
                          <a:effectLst/>
                          <a:latin typeface="Times New Roman"/>
                          <a:ea typeface="Times New Roman"/>
                        </a:rPr>
                        <a:t>фіскальних, </a:t>
                      </a:r>
                      <a:r>
                        <a:rPr lang="uk-UA" sz="1400" dirty="0">
                          <a:effectLst/>
                          <a:latin typeface="Times New Roman"/>
                          <a:ea typeface="Times New Roman"/>
                        </a:rPr>
                        <a:t>митних та інших служб. Це дозволить забезпечити цільність та контроль у відстоюванні інтересів бізнесу на всіх рівнях влади в Україні.</a:t>
                      </a:r>
                    </a:p>
                  </a:txBody>
                  <a:tcPr marL="68580" marR="68580" marT="0" marB="0"/>
                </a:tc>
              </a:tr>
            </a:tbl>
          </a:graphicData>
        </a:graphic>
      </p:graphicFrame>
    </p:spTree>
    <p:extLst>
      <p:ext uri="{BB962C8B-B14F-4D97-AF65-F5344CB8AC3E}">
        <p14:creationId xmlns:p14="http://schemas.microsoft.com/office/powerpoint/2010/main" xmlns="" val="1921608807"/>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34352"/>
            <a:ext cx="7467600" cy="1143000"/>
          </a:xfrm>
        </p:spPr>
        <p:txBody>
          <a:bodyPr>
            <a:normAutofit/>
          </a:bodyPr>
          <a:lstStyle/>
          <a:p>
            <a:pPr algn="ctr"/>
            <a:r>
              <a:rPr lang="uk-UA" dirty="0" smtClean="0"/>
              <a:t>Що дає </a:t>
            </a:r>
            <a:r>
              <a:rPr lang="uk-UA" dirty="0"/>
              <a:t>участь в організації роботодавців</a:t>
            </a:r>
            <a:r>
              <a:rPr lang="uk-UA" dirty="0" smtClean="0"/>
              <a:t>?</a:t>
            </a:r>
            <a:endParaRPr lang="uk-UA" dirty="0"/>
          </a:p>
        </p:txBody>
      </p:sp>
      <p:sp>
        <p:nvSpPr>
          <p:cNvPr id="3" name="Объект 2"/>
          <p:cNvSpPr>
            <a:spLocks noGrp="1"/>
          </p:cNvSpPr>
          <p:nvPr>
            <p:ph sz="quarter" idx="1"/>
          </p:nvPr>
        </p:nvSpPr>
        <p:spPr>
          <a:xfrm>
            <a:off x="179512" y="1215939"/>
            <a:ext cx="7992888" cy="5616624"/>
          </a:xfrm>
        </p:spPr>
        <p:txBody>
          <a:bodyPr>
            <a:normAutofit fontScale="55000" lnSpcReduction="20000"/>
          </a:bodyPr>
          <a:lstStyle/>
          <a:p>
            <a:pPr algn="just" fontAlgn="base"/>
            <a:r>
              <a:rPr lang="uk-UA" sz="2500" b="1" dirty="0" smtClean="0"/>
              <a:t>По-перше</a:t>
            </a:r>
            <a:r>
              <a:rPr lang="uk-UA" sz="2500" dirty="0"/>
              <a:t>, можливість вести діалог з державою не як окремо взятому суб'єкту, що, можливо, призведе до упередженого ставлення з боку державних органів, а через легітимну представницьку організацію, яка об'єднує інтереси роботодавців та позицію якої держава не може проігнорувати через відповідні закони. </a:t>
            </a:r>
          </a:p>
          <a:p>
            <a:pPr algn="just" fontAlgn="base"/>
            <a:r>
              <a:rPr lang="uk-UA" sz="2500" b="1" dirty="0"/>
              <a:t>По-друге</a:t>
            </a:r>
            <a:r>
              <a:rPr lang="uk-UA" sz="2500" dirty="0"/>
              <a:t>, організація роботодавців, як організація зі спеціальним статусом, визначеним Законом України «Про організації роботодавців», має можливість захищати права та інтереси учасників у відносинах із профспілками, державними органами, органами місцевого самоврядування в сфері регулювання соціально-трудових і економічних відносин.</a:t>
            </a:r>
          </a:p>
          <a:p>
            <a:pPr algn="just" fontAlgn="base"/>
            <a:r>
              <a:rPr lang="uk-UA" sz="2500" b="1" dirty="0"/>
              <a:t>По-третє</a:t>
            </a:r>
            <a:r>
              <a:rPr lang="uk-UA" sz="2500" dirty="0"/>
              <a:t>, представники організації роботодавців мають право бути делеговані до складу колегій обласних державних адміністрацій, різні дорадчі органи при Кабінеті Міністрів України, Верховній Раді, </a:t>
            </a:r>
            <a:r>
              <a:rPr lang="uk-UA" sz="2500" dirty="0" smtClean="0"/>
              <a:t>Фіскальній адміністрації</a:t>
            </a:r>
            <a:r>
              <a:rPr lang="uk-UA" sz="2500" dirty="0"/>
              <a:t>, міністерствах та відомствах України, до Національної тристоронньої соціально-економічної Ради та ін. Також вони мають право бути делеговані до органів загальнообов`язкового державного соціального страхування різного рівня та впливати на формування їхньої політики.</a:t>
            </a:r>
          </a:p>
          <a:p>
            <a:pPr algn="just" fontAlgn="base"/>
            <a:r>
              <a:rPr lang="uk-UA" sz="2500" b="1" dirty="0"/>
              <a:t>По-четверте</a:t>
            </a:r>
            <a:r>
              <a:rPr lang="uk-UA" sz="2500" dirty="0"/>
              <a:t>, організація роботодавців може представити інтереси роботодавців при укладанні колективних договорів та соціальних угод різного рівня. При цьому всі сторони – і роботодавці, і профспілки, і влада, – які укладають відповідну угоду, несуть зобов`язання відповідно до положень Закону України "Про колективні угоди та договори». Це дає можливість враховувати та відстоювати інтереси роботодавців у положеннях соціальних угод та вести моніторинг їх виконання.</a:t>
            </a:r>
          </a:p>
          <a:p>
            <a:pPr algn="just" fontAlgn="base"/>
            <a:r>
              <a:rPr lang="uk-UA" sz="2500" b="1" dirty="0"/>
              <a:t>По-п'яте</a:t>
            </a:r>
            <a:r>
              <a:rPr lang="uk-UA" sz="2500" dirty="0"/>
              <a:t>, організація роботодавців зможе допомогти своєму учасникові при укладанні колективного договору, при виникненні колективного трудового спору і в разі необхідності представити його інтереси в судах при виникненні спорів зі соціально-економічних питань. Також допомогти при необхідності організації навчання персоналу, поліпшення якості </a:t>
            </a:r>
            <a:r>
              <a:rPr lang="uk-UA" sz="2500" dirty="0" err="1"/>
              <a:t>профтехнавчання</a:t>
            </a:r>
            <a:r>
              <a:rPr lang="uk-UA" sz="2500" dirty="0"/>
              <a:t>, навчання менеджменту, поліпшення умов праці, техніки безпеки тощо.</a:t>
            </a:r>
          </a:p>
          <a:p>
            <a:pPr marL="0" indent="0">
              <a:buNone/>
            </a:pPr>
            <a:endParaRPr lang="uk-UA" dirty="0"/>
          </a:p>
        </p:txBody>
      </p:sp>
    </p:spTree>
    <p:extLst>
      <p:ext uri="{BB962C8B-B14F-4D97-AF65-F5344CB8AC3E}">
        <p14:creationId xmlns:p14="http://schemas.microsoft.com/office/powerpoint/2010/main" xmlns="" val="325078708"/>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7467600" cy="724942"/>
          </a:xfrm>
        </p:spPr>
        <p:txBody>
          <a:bodyPr>
            <a:normAutofit/>
          </a:bodyPr>
          <a:lstStyle/>
          <a:p>
            <a:r>
              <a:rPr lang="uk-UA" dirty="0" smtClean="0"/>
              <a:t>Крім того</a:t>
            </a:r>
            <a:endParaRPr lang="uk-UA" dirty="0"/>
          </a:p>
        </p:txBody>
      </p:sp>
      <p:sp>
        <p:nvSpPr>
          <p:cNvPr id="3" name="Объект 2"/>
          <p:cNvSpPr>
            <a:spLocks noGrp="1"/>
          </p:cNvSpPr>
          <p:nvPr>
            <p:ph sz="quarter" idx="1"/>
          </p:nvPr>
        </p:nvSpPr>
        <p:spPr>
          <a:xfrm>
            <a:off x="467544" y="1412776"/>
            <a:ext cx="7704856" cy="5256584"/>
          </a:xfrm>
        </p:spPr>
        <p:txBody>
          <a:bodyPr>
            <a:normAutofit/>
          </a:bodyPr>
          <a:lstStyle/>
          <a:p>
            <a:pPr algn="just"/>
            <a:r>
              <a:rPr lang="uk-UA" sz="2000" dirty="0"/>
              <a:t>Об’єднання — платформа для розвитку бізнес </a:t>
            </a:r>
            <a:r>
              <a:rPr lang="uk-UA" sz="2000" dirty="0" err="1"/>
              <a:t>зв'язків</a:t>
            </a:r>
            <a:r>
              <a:rPr lang="uk-UA" sz="2000" dirty="0"/>
              <a:t> та налагодження ділових контактів. Роботодавці можуть брати участь у роботі міжнародних бізнес-форумів та зустрічей з представниками іноземного бізнесу. Ми забезпечимо доступ до мережі ділових контактів Об’єднання та своїх партнерів, допоможемо налагодити співпрацю з науковими установами, виробничими та консалтинговими компаніями для розвитку Вашого бізнесу</a:t>
            </a:r>
            <a:r>
              <a:rPr lang="uk-UA" sz="2000" dirty="0" smtClean="0"/>
              <a:t>.</a:t>
            </a:r>
          </a:p>
          <a:p>
            <a:pPr algn="just"/>
            <a:r>
              <a:rPr lang="uk-UA" sz="2000" dirty="0"/>
              <a:t>Об’єднання дає </a:t>
            </a:r>
            <a:r>
              <a:rPr lang="uk-UA" sz="2000" dirty="0" err="1"/>
              <a:t>можливіть</a:t>
            </a:r>
            <a:r>
              <a:rPr lang="uk-UA" sz="2000" dirty="0"/>
              <a:t> увійти у пул соціально-відповідального бізнесу регіону для усвідомлення та укріплення позитивного впливу Вашого підприємства на суспільство та розвиток економіки в очах влади, партнерів та працівників.</a:t>
            </a:r>
          </a:p>
        </p:txBody>
      </p:sp>
    </p:spTree>
    <p:extLst>
      <p:ext uri="{BB962C8B-B14F-4D97-AF65-F5344CB8AC3E}">
        <p14:creationId xmlns:p14="http://schemas.microsoft.com/office/powerpoint/2010/main" xmlns="" val="7563196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
          </p:nvPr>
        </p:nvSpPr>
        <p:spPr>
          <a:xfrm>
            <a:off x="457200" y="1600200"/>
            <a:ext cx="7467600" cy="2476872"/>
          </a:xfrm>
        </p:spPr>
        <p:txBody>
          <a:bodyPr/>
          <a:lstStyle/>
          <a:p>
            <a:pPr marL="0" indent="0" algn="just">
              <a:buNone/>
            </a:pPr>
            <a:r>
              <a:rPr lang="uk-UA" sz="2000" dirty="0" smtClean="0">
                <a:solidFill>
                  <a:schemeClr val="tx1"/>
                </a:solidFill>
              </a:rPr>
              <a:t>	Таким чином організації </a:t>
            </a:r>
            <a:r>
              <a:rPr lang="uk-UA" sz="2000" dirty="0">
                <a:solidFill>
                  <a:schemeClr val="tx1"/>
                </a:solidFill>
              </a:rPr>
              <a:t>роботодавців та їх об’єднання є </a:t>
            </a:r>
            <a:r>
              <a:rPr lang="uk-UA" sz="2000" dirty="0" smtClean="0">
                <a:solidFill>
                  <a:schemeClr val="tx1"/>
                </a:solidFill>
              </a:rPr>
              <a:t>реальним дієвим інструментом лобіювання </a:t>
            </a:r>
            <a:r>
              <a:rPr lang="uk-UA" sz="2000" dirty="0">
                <a:solidFill>
                  <a:schemeClr val="tx1"/>
                </a:solidFill>
              </a:rPr>
              <a:t>інтересів роботодавців як на локальному так і на всеукраїнському рівнях. </a:t>
            </a:r>
            <a:r>
              <a:rPr lang="uk-UA" sz="2000" dirty="0" smtClean="0">
                <a:solidFill>
                  <a:schemeClr val="tx1"/>
                </a:solidFill>
              </a:rPr>
              <a:t>Суттєвою перевагою </a:t>
            </a:r>
            <a:r>
              <a:rPr lang="uk-UA" sz="2000" dirty="0">
                <a:solidFill>
                  <a:schemeClr val="tx1"/>
                </a:solidFill>
              </a:rPr>
              <a:t>є також можливість створення та функціонування в певній окремій галузі, що сприяє концентрації зусиль та сприяє максимальному ефекту.</a:t>
            </a:r>
          </a:p>
          <a:p>
            <a:pPr marL="0" indent="0">
              <a:buNone/>
            </a:pPr>
            <a:endParaRPr lang="uk-UA" sz="1600" dirty="0"/>
          </a:p>
        </p:txBody>
      </p:sp>
    </p:spTree>
    <p:extLst>
      <p:ext uri="{BB962C8B-B14F-4D97-AF65-F5344CB8AC3E}">
        <p14:creationId xmlns:p14="http://schemas.microsoft.com/office/powerpoint/2010/main" xmlns="" val="229682864"/>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sz="quarter" idx="1"/>
            <p:extLst>
              <p:ext uri="{D42A27DB-BD31-4B8C-83A1-F6EECF244321}">
                <p14:modId xmlns:p14="http://schemas.microsoft.com/office/powerpoint/2010/main" xmlns="" val="1655693820"/>
              </p:ext>
            </p:extLst>
          </p:nvPr>
        </p:nvGraphicFramePr>
        <p:xfrm>
          <a:off x="611560" y="1124744"/>
          <a:ext cx="7467600" cy="48736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3464870250"/>
      </p:ext>
    </p:extLst>
  </p:cSld>
  <p:clrMapOvr>
    <a:masterClrMapping/>
  </p:clrMapOvr>
  <mc:AlternateContent xmlns:mc="http://schemas.openxmlformats.org/markup-compatibility/2006">
    <mc:Choice xmlns:p14="http://schemas.microsoft.com/office/powerpoint/2010/main" xmlns="" Requires="p14">
      <p:transition spd="slow" p14:dur="1600">
        <p:blinds dir="vert"/>
      </p:transition>
    </mc:Choice>
    <mc:Fallback>
      <p:transition spd="slow">
        <p:blinds dir="vert"/>
      </p:transition>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Эркер">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Эркер">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Эркер">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472</TotalTime>
  <Words>1396</Words>
  <Application>Microsoft Office PowerPoint</Application>
  <PresentationFormat>Экран (4:3)</PresentationFormat>
  <Paragraphs>104</Paragraphs>
  <Slides>23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23</vt:i4>
      </vt:variant>
    </vt:vector>
  </HeadingPairs>
  <TitlesOfParts>
    <vt:vector size="24" baseType="lpstr">
      <vt:lpstr>Эркер</vt:lpstr>
      <vt:lpstr>Організації роботодавців та їх об'єднання </vt:lpstr>
      <vt:lpstr>Зміст:</vt:lpstr>
      <vt:lpstr>Основні засади створення організацій та об’єднань організацій роботодавців</vt:lpstr>
      <vt:lpstr>Організації роботодавців</vt:lpstr>
      <vt:lpstr>Слайд 5</vt:lpstr>
      <vt:lpstr>Об'єднання організацій роботодавців</vt:lpstr>
      <vt:lpstr>Слайд 7</vt:lpstr>
      <vt:lpstr>Слайд 8</vt:lpstr>
      <vt:lpstr>Слайд 9</vt:lpstr>
      <vt:lpstr>Слайд 10</vt:lpstr>
      <vt:lpstr>Права організацій та об’єднань організацій роботодавців</vt:lpstr>
      <vt:lpstr>Слайд 12</vt:lpstr>
      <vt:lpstr>Слайд 13</vt:lpstr>
      <vt:lpstr>Відносини організацій роботодавців, їх об'єднань з органами державної влади та органами місцевого самоврядування</vt:lpstr>
      <vt:lpstr>Органи виконавчої влади та органи місцевого самоврядування:</vt:lpstr>
      <vt:lpstr>Міжнародні зв'язки організацій роботодавців, їх об'єднань</vt:lpstr>
      <vt:lpstr>Інструменти представництва та захисту інтересів роботодавців</vt:lpstr>
      <vt:lpstr>Слайд 18</vt:lpstr>
      <vt:lpstr>Слайд 19</vt:lpstr>
      <vt:lpstr>Що дає участь в організації роботодавців?</vt:lpstr>
      <vt:lpstr>Крім того</vt:lpstr>
      <vt:lpstr>Слайд 22</vt:lpstr>
      <vt:lpstr>Слайд 23</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Організації роботодавців та їх об'єднання</dc:title>
  <dc:creator>Microsoft Office</dc:creator>
  <cp:lastModifiedBy>Admin</cp:lastModifiedBy>
  <cp:revision>20</cp:revision>
  <dcterms:created xsi:type="dcterms:W3CDTF">2016-06-29T10:46:37Z</dcterms:created>
  <dcterms:modified xsi:type="dcterms:W3CDTF">2016-07-01T09:54:38Z</dcterms:modified>
</cp:coreProperties>
</file>